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7"/>
  </p:notesMasterIdLst>
  <p:sldIdLst>
    <p:sldId id="256" r:id="rId2"/>
    <p:sldId id="257" r:id="rId3"/>
    <p:sldId id="437" r:id="rId4"/>
    <p:sldId id="438" r:id="rId5"/>
    <p:sldId id="258" r:id="rId6"/>
    <p:sldId id="259" r:id="rId7"/>
    <p:sldId id="342" r:id="rId8"/>
    <p:sldId id="343" r:id="rId9"/>
    <p:sldId id="344" r:id="rId10"/>
    <p:sldId id="431" r:id="rId11"/>
    <p:sldId id="432" r:id="rId12"/>
    <p:sldId id="433" r:id="rId13"/>
    <p:sldId id="434" r:id="rId14"/>
    <p:sldId id="435" r:id="rId15"/>
    <p:sldId id="436" r:id="rId16"/>
    <p:sldId id="384" r:id="rId17"/>
    <p:sldId id="394" r:id="rId18"/>
    <p:sldId id="395" r:id="rId19"/>
    <p:sldId id="396" r:id="rId20"/>
    <p:sldId id="397" r:id="rId21"/>
    <p:sldId id="398" r:id="rId22"/>
    <p:sldId id="413" r:id="rId23"/>
    <p:sldId id="388" r:id="rId24"/>
    <p:sldId id="430" r:id="rId25"/>
    <p:sldId id="260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372" r:id="rId53"/>
    <p:sldId id="290" r:id="rId54"/>
    <p:sldId id="289" r:id="rId55"/>
    <p:sldId id="291" r:id="rId56"/>
    <p:sldId id="292" r:id="rId57"/>
    <p:sldId id="361" r:id="rId58"/>
    <p:sldId id="293" r:id="rId59"/>
    <p:sldId id="375" r:id="rId60"/>
    <p:sldId id="376" r:id="rId61"/>
    <p:sldId id="379" r:id="rId62"/>
    <p:sldId id="368" r:id="rId63"/>
    <p:sldId id="296" r:id="rId64"/>
    <p:sldId id="374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55" r:id="rId85"/>
    <p:sldId id="317" r:id="rId86"/>
    <p:sldId id="356" r:id="rId87"/>
    <p:sldId id="318" r:id="rId88"/>
    <p:sldId id="319" r:id="rId89"/>
    <p:sldId id="320" r:id="rId90"/>
    <p:sldId id="321" r:id="rId91"/>
    <p:sldId id="322" r:id="rId92"/>
    <p:sldId id="324" r:id="rId93"/>
    <p:sldId id="325" r:id="rId94"/>
    <p:sldId id="357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334" r:id="rId104"/>
    <p:sldId id="335" r:id="rId105"/>
    <p:sldId id="359" r:id="rId106"/>
    <p:sldId id="362" r:id="rId107"/>
    <p:sldId id="363" r:id="rId108"/>
    <p:sldId id="364" r:id="rId109"/>
    <p:sldId id="336" r:id="rId110"/>
    <p:sldId id="338" r:id="rId111"/>
    <p:sldId id="339" r:id="rId112"/>
    <p:sldId id="377" r:id="rId113"/>
    <p:sldId id="340" r:id="rId114"/>
    <p:sldId id="345" r:id="rId115"/>
    <p:sldId id="346" r:id="rId116"/>
    <p:sldId id="347" r:id="rId117"/>
    <p:sldId id="348" r:id="rId118"/>
    <p:sldId id="358" r:id="rId119"/>
    <p:sldId id="351" r:id="rId120"/>
    <p:sldId id="350" r:id="rId121"/>
    <p:sldId id="352" r:id="rId122"/>
    <p:sldId id="353" r:id="rId123"/>
    <p:sldId id="365" r:id="rId124"/>
    <p:sldId id="354" r:id="rId125"/>
    <p:sldId id="367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69"/>
    <p:restoredTop sz="94664"/>
  </p:normalViewPr>
  <p:slideViewPr>
    <p:cSldViewPr snapToGrid="0" snapToObjects="1">
      <p:cViewPr varScale="1">
        <p:scale>
          <a:sx n="119" d="100"/>
          <a:sy n="119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77D49-3A5F-6D43-B9E5-8CFA34B81AA9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243-BB0B-4144-9C4D-31226D86D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4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5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B02F-5730-3849-9469-ADB714D8B0B5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F90E-A23D-6745-A4F0-079A27EFD269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7F0B-1CE1-B547-8C29-5BA1068E1216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8FF-2296-5747-9875-3E56EADB0DA7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1AD2-4009-4942-878E-26300EFB155D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7F8-D0A1-1242-A718-8A85FD38977C}" type="datetime1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10A2-3AAB-3A4E-8357-B5C7D54434FC}" type="datetime1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82D2-B37A-A541-9C76-83A33FEE49F7}" type="datetime1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8191A-FA76-6449-A59B-764EC8AFD68D}" type="datetime1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845A-A609-5349-85E1-0988ECBBD4AD}" type="datetime1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99FE-4E8A-E841-8DCE-4C14F396BDB4}" type="datetime1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6C62-34C4-7448-A9CB-70A0FC72B485}" type="datetime1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50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9.tiff"/><Relationship Id="rId4" Type="http://schemas.openxmlformats.org/officeDocument/2006/relationships/image" Target="../media/image35.tif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5.tiff"/><Relationship Id="rId4" Type="http://schemas.openxmlformats.org/officeDocument/2006/relationships/image" Target="../media/image50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5.tiff"/><Relationship Id="rId4" Type="http://schemas.openxmlformats.org/officeDocument/2006/relationships/image" Target="../media/image5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5.tiff"/><Relationship Id="rId4" Type="http://schemas.openxmlformats.org/officeDocument/2006/relationships/image" Target="../media/image50.tif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5.tiff"/><Relationship Id="rId4" Type="http://schemas.openxmlformats.org/officeDocument/2006/relationships/image" Target="../media/image50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1.tiff"/><Relationship Id="rId4" Type="http://schemas.openxmlformats.org/officeDocument/2006/relationships/image" Target="../media/image49.tif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1.tiff"/><Relationship Id="rId4" Type="http://schemas.openxmlformats.org/officeDocument/2006/relationships/image" Target="../media/image49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7" Type="http://schemas.openxmlformats.org/officeDocument/2006/relationships/image" Target="../media/image44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1.tiff"/><Relationship Id="rId4" Type="http://schemas.openxmlformats.org/officeDocument/2006/relationships/image" Target="../media/image49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1.tiff"/><Relationship Id="rId4" Type="http://schemas.openxmlformats.org/officeDocument/2006/relationships/image" Target="../media/image49.tif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49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41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Relationship Id="rId9" Type="http://schemas.openxmlformats.org/officeDocument/2006/relationships/image" Target="../media/image24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52.tiff"/><Relationship Id="rId4" Type="http://schemas.openxmlformats.org/officeDocument/2006/relationships/image" Target="../media/image38.tif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8.tiff"/><Relationship Id="rId7" Type="http://schemas.openxmlformats.org/officeDocument/2006/relationships/image" Target="../media/image50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9.tiff"/><Relationship Id="rId4" Type="http://schemas.openxmlformats.org/officeDocument/2006/relationships/image" Target="../media/image35.tif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8.tiff"/><Relationship Id="rId7" Type="http://schemas.openxmlformats.org/officeDocument/2006/relationships/image" Target="../media/image50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9.tiff"/><Relationship Id="rId4" Type="http://schemas.openxmlformats.org/officeDocument/2006/relationships/image" Target="../media/image35.tif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8.tiff"/><Relationship Id="rId7" Type="http://schemas.openxmlformats.org/officeDocument/2006/relationships/image" Target="../media/image50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9.tiff"/><Relationship Id="rId4" Type="http://schemas.openxmlformats.org/officeDocument/2006/relationships/image" Target="../media/image35.tif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8.tiff"/><Relationship Id="rId7" Type="http://schemas.openxmlformats.org/officeDocument/2006/relationships/image" Target="../media/image50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9.tiff"/><Relationship Id="rId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strongly connected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284EA-DECE-A146-B807-3AC8168D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0385" y="1870468"/>
            <a:ext cx="5135647" cy="4482804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528848-315B-9445-A7FE-5CDFFA45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sp>
        <p:nvSpPr>
          <p:cNvPr id="49" name="TextBox 48"/>
          <p:cNvSpPr txBox="1"/>
          <p:nvPr/>
        </p:nvSpPr>
        <p:spPr>
          <a:xfrm rot="18986036">
            <a:off x="2364027" y="5057397"/>
            <a:ext cx="21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The last DFS tree!</a:t>
            </a:r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303830">
            <a:off x="3386361" y="6076680"/>
            <a:ext cx="260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Stencil" charset="0"/>
                <a:ea typeface="Stencil" charset="0"/>
                <a:cs typeface="Stencil" charset="0"/>
              </a:rPr>
              <a:t>IT WORKED!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5" name="Group 54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6" name="Oval 5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9" name="Group 5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0" name="Oval 5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4" name="Oval 6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03DE-D016-1340-A0EC-BE36300F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66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1" y="1690689"/>
            <a:ext cx="6069497" cy="4552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2F6C-E977-864C-9DC7-C7A6A33F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83" y="246361"/>
            <a:ext cx="3477579" cy="1253414"/>
          </a:xfrm>
        </p:spPr>
        <p:txBody>
          <a:bodyPr>
            <a:normAutofit/>
          </a:bodyPr>
          <a:lstStyle/>
          <a:p>
            <a:r>
              <a:rPr lang="en-US"/>
              <a:t>The SCC </a:t>
            </a:r>
            <a:r>
              <a:rPr lang="en-US" dirty="0"/>
              <a:t>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080" y="5603263"/>
            <a:ext cx="5125920" cy="1699351"/>
          </a:xfrm>
        </p:spPr>
        <p:txBody>
          <a:bodyPr/>
          <a:lstStyle/>
          <a:p>
            <a:r>
              <a:rPr lang="en-US" dirty="0"/>
              <a:t>Pretend that each SCC is a vertex in a new graph.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5" name="Oval 4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1" name="Oval 10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4" name="Oval 13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17" name="Oval 1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20" name="Oval 19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>
            <a:endCxn id="13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" idx="0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6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3"/>
            <a:endCxn id="17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3"/>
            <a:endCxn id="16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5"/>
            <a:endCxn id="22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95" y="1229968"/>
            <a:ext cx="2170217" cy="2559275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130D894-4A42-DA49-AD82-1A7ACBC6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SCC graph</a:t>
            </a: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2122" y="1550504"/>
            <a:ext cx="4386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Lemma 1</a:t>
            </a:r>
            <a:r>
              <a:rPr lang="en-US" sz="2400" dirty="0">
                <a:solidFill>
                  <a:schemeClr val="accent4"/>
                </a:solidFill>
              </a:rPr>
              <a:t>: The SCC graph is a Directed Acyclic Graph (DAG).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2122" y="2586682"/>
            <a:ext cx="395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Proof idea</a:t>
            </a:r>
            <a:r>
              <a:rPr lang="en-US" sz="2400" dirty="0">
                <a:solidFill>
                  <a:schemeClr val="accent4"/>
                </a:solidFill>
              </a:rPr>
              <a:t>: if not, then two SCCs would collapse into 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B3F2-B681-584B-9757-ACBA323E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30" y="426098"/>
            <a:ext cx="8608115" cy="1325563"/>
          </a:xfrm>
        </p:spPr>
        <p:txBody>
          <a:bodyPr/>
          <a:lstStyle/>
          <a:p>
            <a:r>
              <a:rPr lang="en-US" dirty="0"/>
              <a:t>Starting and finishing times in a SCC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545" y="2137982"/>
            <a:ext cx="78867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finishing time </a:t>
            </a:r>
            <a:r>
              <a:rPr lang="en-US" dirty="0"/>
              <a:t>of a SCC is the </a:t>
            </a:r>
            <a:r>
              <a:rPr lang="en-US" dirty="0">
                <a:solidFill>
                  <a:schemeClr val="accent4"/>
                </a:solidFill>
              </a:rPr>
              <a:t>largest finishing time </a:t>
            </a:r>
            <a:r>
              <a:rPr lang="en-US" dirty="0"/>
              <a:t>of any element of that SCC.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395878" y="3670545"/>
            <a:ext cx="4656244" cy="306926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65488" y="5054145"/>
            <a:ext cx="1154261" cy="964879"/>
            <a:chOff x="1791276" y="2676798"/>
            <a:chExt cx="995793" cy="769286"/>
          </a:xfrm>
        </p:grpSpPr>
        <p:sp>
          <p:nvSpPr>
            <p:cNvPr id="6" name="Oval 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8" name="Group 7"/>
          <p:cNvGrpSpPr/>
          <p:nvPr/>
        </p:nvGrpSpPr>
        <p:grpSpPr>
          <a:xfrm>
            <a:off x="7679432" y="5039395"/>
            <a:ext cx="931129" cy="857432"/>
            <a:chOff x="6334072" y="2019168"/>
            <a:chExt cx="931129" cy="857432"/>
          </a:xfrm>
        </p:grpSpPr>
        <p:sp>
          <p:nvSpPr>
            <p:cNvPr id="9" name="Oval 8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819749" y="3849396"/>
            <a:ext cx="1385211" cy="934596"/>
            <a:chOff x="2508568" y="1917700"/>
            <a:chExt cx="913763" cy="706230"/>
          </a:xfrm>
        </p:grpSpPr>
        <p:sp>
          <p:nvSpPr>
            <p:cNvPr id="12" name="Oval 11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190806" y="4016943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Start:0</a:t>
            </a:r>
          </a:p>
          <a:p>
            <a:r>
              <a:rPr lang="en-US" b="1" dirty="0"/>
              <a:t>Finish:9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9749" y="5251601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Start:1</a:t>
            </a:r>
          </a:p>
          <a:p>
            <a:r>
              <a:rPr lang="en-US" b="1" dirty="0"/>
              <a:t>Finish:8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60850" y="5737940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Start:6</a:t>
            </a:r>
          </a:p>
          <a:p>
            <a:r>
              <a:rPr lang="en-US" b="1" dirty="0"/>
              <a:t>Finish:7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2279" y="5682495"/>
            <a:ext cx="222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Start: 0</a:t>
            </a:r>
          </a:p>
          <a:p>
            <a:r>
              <a:rPr lang="en-US" sz="2400" dirty="0"/>
              <a:t>Finish: 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6545" y="3082568"/>
            <a:ext cx="4891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starting time </a:t>
            </a:r>
            <a:r>
              <a:rPr lang="en-US" sz="2800" dirty="0"/>
              <a:t>of a SCC is the </a:t>
            </a:r>
            <a:r>
              <a:rPr lang="en-US" sz="2800" dirty="0">
                <a:solidFill>
                  <a:schemeClr val="accent4"/>
                </a:solidFill>
              </a:rPr>
              <a:t>smallest starting time </a:t>
            </a:r>
            <a:r>
              <a:rPr lang="en-US" sz="2800" dirty="0"/>
              <a:t>of any element of that SCC.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03213" y="41960"/>
            <a:ext cx="264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all times are with respect to the </a:t>
            </a:r>
            <a:r>
              <a:rPr lang="en-US" b="1" dirty="0"/>
              <a:t>first</a:t>
            </a:r>
            <a:r>
              <a:rPr lang="en-US" dirty="0"/>
              <a:t> DFS run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C95CC3-F1BD-B646-8CA2-AB575D80D8F1}"/>
              </a:ext>
            </a:extLst>
          </p:cNvPr>
          <p:cNvSpPr txBox="1"/>
          <p:nvPr/>
        </p:nvSpPr>
        <p:spPr>
          <a:xfrm>
            <a:off x="361430" y="1520828"/>
            <a:ext cx="253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Definitions: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60ABE40-186B-B84E-90F2-0EF5782C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1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95" y="-325038"/>
            <a:ext cx="7886700" cy="2295258"/>
          </a:xfrm>
        </p:spPr>
        <p:txBody>
          <a:bodyPr>
            <a:normAutofit/>
          </a:bodyPr>
          <a:lstStyle/>
          <a:p>
            <a:r>
              <a:rPr lang="en-US" dirty="0"/>
              <a:t>Our SCC DAG</a:t>
            </a:r>
            <a:br>
              <a:rPr lang="en-US" dirty="0"/>
            </a:br>
            <a:r>
              <a:rPr lang="en-US" sz="4000" dirty="0">
                <a:solidFill>
                  <a:schemeClr val="accent4"/>
                </a:solidFill>
              </a:rPr>
              <a:t>with start and finish times</a:t>
            </a: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954" y="1630141"/>
            <a:ext cx="4359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Last time we saw that Finishing times allowed us to </a:t>
            </a:r>
            <a:r>
              <a:rPr lang="en-US" sz="2400" b="1" dirty="0"/>
              <a:t>topologically sort </a:t>
            </a:r>
            <a:r>
              <a:rPr lang="en-US" sz="2400" dirty="0"/>
              <a:t>of the vertices.</a:t>
            </a:r>
            <a:endParaRPr lang="en-US" sz="2400" b="1" dirty="0"/>
          </a:p>
          <a:p>
            <a:pPr marL="800100" lvl="1" indent="-342900">
              <a:buFont typeface="Arial" charset="0"/>
              <a:buChar char="•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Notice that works in this example too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9C790CB-630E-CE40-A1B2-DCC99BC3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102" y="1560829"/>
            <a:ext cx="435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Let’s reverse the edges.</a:t>
            </a:r>
            <a:endParaRPr lang="en-US" sz="2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05C7F2-8CBF-6C41-9090-83A041A8FC3F}"/>
              </a:ext>
            </a:extLst>
          </p:cNvPr>
          <p:cNvSpPr txBox="1">
            <a:spLocks/>
          </p:cNvSpPr>
          <p:nvPr/>
        </p:nvSpPr>
        <p:spPr>
          <a:xfrm>
            <a:off x="298444" y="-82603"/>
            <a:ext cx="4380794" cy="183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Main idea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C4677-EB96-0440-8554-9F391B8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44" y="-82603"/>
            <a:ext cx="4380794" cy="1834296"/>
          </a:xfrm>
        </p:spPr>
        <p:txBody>
          <a:bodyPr>
            <a:normAutofit/>
          </a:bodyPr>
          <a:lstStyle/>
          <a:p>
            <a:r>
              <a:rPr lang="en-US" dirty="0"/>
              <a:t>Main idea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6" idx="7"/>
            <a:endCxn id="4" idx="3"/>
          </p:cNvCxnSpPr>
          <p:nvPr/>
        </p:nvCxnSpPr>
        <p:spPr>
          <a:xfrm flipV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5" idx="0"/>
          </p:cNvCxnSpPr>
          <p:nvPr/>
        </p:nvCxnSpPr>
        <p:spPr>
          <a:xfrm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6"/>
            <a:endCxn id="5" idx="2"/>
          </p:cNvCxnSpPr>
          <p:nvPr/>
        </p:nvCxnSpPr>
        <p:spPr>
          <a:xfrm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1696" y="1524006"/>
            <a:ext cx="48584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Let’s reverse the edges.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Now, the SCC with the largest finish time has no edges going out.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If it did have edges going out, then it wouldn’t be a good thing to choose first in a topological ordering!</a:t>
            </a: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I run DFS there, I’ll find exactly that component.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Remove and repeat. </a:t>
            </a:r>
            <a:endParaRPr lang="en-US" sz="2000" dirty="0"/>
          </a:p>
        </p:txBody>
      </p:sp>
      <p:sp>
        <p:nvSpPr>
          <p:cNvPr id="40" name="Freeform 39"/>
          <p:cNvSpPr/>
          <p:nvPr/>
        </p:nvSpPr>
        <p:spPr>
          <a:xfrm>
            <a:off x="5351129" y="4216049"/>
            <a:ext cx="4710804" cy="3202220"/>
          </a:xfrm>
          <a:custGeom>
            <a:avLst/>
            <a:gdLst>
              <a:gd name="connsiteX0" fmla="*/ 3256354 w 3729109"/>
              <a:gd name="connsiteY0" fmla="*/ 0 h 3202220"/>
              <a:gd name="connsiteX1" fmla="*/ 2567241 w 3729109"/>
              <a:gd name="connsiteY1" fmla="*/ 66260 h 3202220"/>
              <a:gd name="connsiteX2" fmla="*/ 1480563 w 3729109"/>
              <a:gd name="connsiteY2" fmla="*/ 344556 h 3202220"/>
              <a:gd name="connsiteX3" fmla="*/ 658928 w 3729109"/>
              <a:gd name="connsiteY3" fmla="*/ 755374 h 3202220"/>
              <a:gd name="connsiteX4" fmla="*/ 340876 w 3729109"/>
              <a:gd name="connsiteY4" fmla="*/ 1616765 h 3202220"/>
              <a:gd name="connsiteX5" fmla="*/ 195102 w 3729109"/>
              <a:gd name="connsiteY5" fmla="*/ 2902226 h 3202220"/>
              <a:gd name="connsiteX6" fmla="*/ 261363 w 3729109"/>
              <a:gd name="connsiteY6" fmla="*/ 3140765 h 3202220"/>
              <a:gd name="connsiteX7" fmla="*/ 3428633 w 3729109"/>
              <a:gd name="connsiteY7" fmla="*/ 2968487 h 3202220"/>
              <a:gd name="connsiteX8" fmla="*/ 3415380 w 3729109"/>
              <a:gd name="connsiteY8" fmla="*/ 848139 h 32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109" h="3202220">
                <a:moveTo>
                  <a:pt x="3256354" y="0"/>
                </a:moveTo>
                <a:cubicBezTo>
                  <a:pt x="3059780" y="4417"/>
                  <a:pt x="2863206" y="8834"/>
                  <a:pt x="2567241" y="66260"/>
                </a:cubicBezTo>
                <a:cubicBezTo>
                  <a:pt x="2271276" y="123686"/>
                  <a:pt x="1798615" y="229704"/>
                  <a:pt x="1480563" y="344556"/>
                </a:cubicBezTo>
                <a:cubicBezTo>
                  <a:pt x="1162511" y="459408"/>
                  <a:pt x="848876" y="543339"/>
                  <a:pt x="658928" y="755374"/>
                </a:cubicBezTo>
                <a:cubicBezTo>
                  <a:pt x="468980" y="967409"/>
                  <a:pt x="418180" y="1258956"/>
                  <a:pt x="340876" y="1616765"/>
                </a:cubicBezTo>
                <a:cubicBezTo>
                  <a:pt x="263572" y="1974574"/>
                  <a:pt x="208354" y="2648226"/>
                  <a:pt x="195102" y="2902226"/>
                </a:cubicBezTo>
                <a:cubicBezTo>
                  <a:pt x="181850" y="3156226"/>
                  <a:pt x="-277559" y="3129722"/>
                  <a:pt x="261363" y="3140765"/>
                </a:cubicBezTo>
                <a:cubicBezTo>
                  <a:pt x="800285" y="3151808"/>
                  <a:pt x="2902963" y="3350591"/>
                  <a:pt x="3428633" y="2968487"/>
                </a:cubicBezTo>
                <a:cubicBezTo>
                  <a:pt x="3954303" y="2586383"/>
                  <a:pt x="3684841" y="1717261"/>
                  <a:pt x="3415380" y="848139"/>
                </a:cubicBezTo>
              </a:path>
            </a:pathLst>
          </a:custGeom>
          <a:solidFill>
            <a:schemeClr val="bg1">
              <a:alpha val="86000"/>
            </a:schemeClr>
          </a:solidFill>
          <a:ln w="31750">
            <a:solidFill>
              <a:srgbClr val="8B1B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E3FFF4A-CD4A-5B4E-9584-7A9907E8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  <p:bldP spid="4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37" y="2498726"/>
            <a:ext cx="7886700" cy="1325563"/>
          </a:xfrm>
        </p:spPr>
        <p:txBody>
          <a:bodyPr/>
          <a:lstStyle/>
          <a:p>
            <a:r>
              <a:rPr lang="en-US" dirty="0"/>
              <a:t>Let’s make this idea formal.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1C387-35A3-E442-B717-7DA90F85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95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3" y="202547"/>
            <a:ext cx="8534839" cy="1325563"/>
          </a:xfrm>
        </p:spPr>
        <p:txBody>
          <a:bodyPr>
            <a:normAutofit/>
          </a:bodyPr>
          <a:lstStyle/>
          <a:p>
            <a:r>
              <a:rPr lang="en-US" dirty="0"/>
              <a:t>Recall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344" y="1797047"/>
            <a:ext cx="68670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If v is a descendent of w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w is a descendent of v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neither are </a:t>
            </a:r>
            <a:r>
              <a:rPr lang="en-US" sz="2800" dirty="0" err="1"/>
              <a:t>descendents</a:t>
            </a:r>
            <a:r>
              <a:rPr lang="en-US" sz="2800" dirty="0"/>
              <a:t> of each other: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60612" y="2594108"/>
            <a:ext cx="5217459" cy="753385"/>
            <a:chOff x="860612" y="2594108"/>
            <a:chExt cx="5217459" cy="753385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228241" y="2598368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4462" y="2606634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25928" y="2598368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2802848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81466" y="2594108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427853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836906" y="4250683"/>
            <a:ext cx="5217459" cy="791906"/>
            <a:chOff x="836906" y="4250683"/>
            <a:chExt cx="5217459" cy="791906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836906" y="5018330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681455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779142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972258" y="4734083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417748" y="473712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04194" y="4268300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98807" y="4250683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63534" y="4287727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2925" y="4254597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05" y="5689626"/>
            <a:ext cx="5217459" cy="772698"/>
            <a:chOff x="819529" y="5792612"/>
            <a:chExt cx="5217459" cy="772698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819529" y="6541051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479620" y="5792612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13379" y="5824451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664078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34343" y="5812774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761765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28307" y="5811966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3954881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386770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3766812" y="6458190"/>
            <a:ext cx="266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(or the other way around)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6784667" y="3306113"/>
            <a:ext cx="2182672" cy="3338682"/>
            <a:chOff x="6784667" y="3306113"/>
            <a:chExt cx="2182672" cy="3338682"/>
          </a:xfrm>
        </p:grpSpPr>
        <p:sp>
          <p:nvSpPr>
            <p:cNvPr id="75" name="TextBox 74"/>
            <p:cNvSpPr txBox="1"/>
            <p:nvPr/>
          </p:nvSpPr>
          <p:spPr>
            <a:xfrm>
              <a:off x="6784667" y="3306113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526926" y="6203739"/>
            <a:ext cx="46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7257" y="2953902"/>
            <a:ext cx="1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F35B5-7699-B04B-883D-DE4FAEDA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23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B9C6E-5EFC-0249-8263-E4DEF841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04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33" y="381844"/>
            <a:ext cx="7886700" cy="1325563"/>
          </a:xfrm>
        </p:spPr>
        <p:txBody>
          <a:bodyPr/>
          <a:lstStyle/>
          <a:p>
            <a:r>
              <a:rPr lang="en-US" dirty="0"/>
              <a:t>As we saw last time…</a:t>
            </a:r>
          </a:p>
        </p:txBody>
      </p:sp>
      <p:sp>
        <p:nvSpPr>
          <p:cNvPr id="3" name="Oval 2"/>
          <p:cNvSpPr/>
          <p:nvPr/>
        </p:nvSpPr>
        <p:spPr>
          <a:xfrm>
            <a:off x="1973168" y="3556787"/>
            <a:ext cx="1329015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5783783" y="3572913"/>
            <a:ext cx="1304927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5" name="Straight Connector 4"/>
          <p:cNvCxnSpPr>
            <a:endCxn id="6" idx="6"/>
          </p:cNvCxnSpPr>
          <p:nvPr/>
        </p:nvCxnSpPr>
        <p:spPr>
          <a:xfrm flipH="1" flipV="1">
            <a:off x="3302183" y="4064872"/>
            <a:ext cx="2457512" cy="16126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5642" y="2210630"/>
            <a:ext cx="91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Claim:</a:t>
            </a:r>
            <a:r>
              <a:rPr lang="en-US" sz="4000" dirty="0"/>
              <a:t> In a DAG, we’ll always have: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479884" y="4631947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finish: [smaller]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4284" y="4631948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finish: [larger]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469CB-931A-C845-BFCB-27AF4F62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1464"/>
      </p:ext>
    </p:extLst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in the SCC DAG.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Claim</a:t>
            </a:r>
            <a:r>
              <a:rPr lang="en-US" sz="3600" dirty="0"/>
              <a:t>: we’ll always have </a:t>
            </a: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5662609" y="4777972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finish: [smaller]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7439" y="4726153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finish: [larger]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CDA74-485E-2648-8E1E-32631AF4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2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3" grpId="0" animBg="1"/>
      <p:bldP spid="35" grpId="0"/>
      <p:bldP spid="3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call it Lemma 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If there is an edge like this: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396F-E95B-2441-994A-F001D30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6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628650" y="1874317"/>
            <a:ext cx="7198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Two cases</a:t>
            </a:r>
            <a:r>
              <a:rPr lang="en-US" sz="2800" dirty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</p:txBody>
      </p: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744278" y="156742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D537C-5FB1-3C42-AC9A-D9EFAFBB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40085" y="1728975"/>
            <a:ext cx="82638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1</a:t>
            </a:r>
            <a:r>
              <a:rPr lang="en-US" sz="2800" dirty="0"/>
              <a:t>: 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</a:t>
            </a:r>
          </a:p>
          <a:p>
            <a:pPr marL="742950" lvl="1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Say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has the largest finish in </a:t>
            </a:r>
            <a:r>
              <a:rPr lang="en-US" sz="2400" b="1" dirty="0">
                <a:solidFill>
                  <a:schemeClr val="accent2"/>
                </a:solidFill>
              </a:rPr>
              <a:t>B</a:t>
            </a:r>
            <a:r>
              <a:rPr lang="en-US" sz="2400" dirty="0"/>
              <a:t>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was discovered first in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/>
              <a:t>;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Reach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/>
              <a:t> before</a:t>
            </a:r>
            <a:r>
              <a:rPr lang="en-US" sz="2400" b="1" dirty="0">
                <a:solidFill>
                  <a:schemeClr val="accent2"/>
                </a:solidFill>
              </a:rPr>
              <a:t> B </a:t>
            </a:r>
            <a:r>
              <a:rPr lang="en-US" sz="2400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=&gt; we will discover </a:t>
            </a: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via </a:t>
            </a: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=&gt; </a:t>
            </a: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is a descendant of </a:t>
            </a: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in the DFS forest.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987975" y="5516373"/>
            <a:ext cx="5217459" cy="1157794"/>
            <a:chOff x="774778" y="2189699"/>
            <a:chExt cx="5217459" cy="1157794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774778" y="3324242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000133" y="2583384"/>
              <a:ext cx="981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/>
                  </a:solidFill>
                </a:rPr>
                <a:t>z.start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10258" y="2189699"/>
              <a:ext cx="108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/>
                  </a:solidFill>
                </a:rPr>
                <a:t>z.finish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224028" y="2189699"/>
              <a:ext cx="986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6"/>
                  </a:solidFill>
                </a:rPr>
                <a:t>y.start</a:t>
              </a:r>
              <a:endParaRPr lang="en-US" sz="2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>
              <a:off x="2802848" y="2691210"/>
              <a:ext cx="2792" cy="656283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205150" y="2608706"/>
              <a:ext cx="10897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6"/>
                  </a:solidFill>
                </a:rPr>
                <a:t>y.finish</a:t>
              </a:r>
              <a:endParaRPr lang="en-US" sz="2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3770165" y="306627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520958" y="2651364"/>
              <a:ext cx="6382" cy="69410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6560474" y="5682825"/>
            <a:ext cx="2450494" cy="7694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aka, </a:t>
            </a:r>
          </a:p>
          <a:p>
            <a:pPr algn="ctr"/>
            <a:r>
              <a:rPr lang="en-US" sz="24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4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4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59565" y="2771559"/>
            <a:ext cx="330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B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/>
              <a:t> = </a:t>
            </a:r>
            <a:r>
              <a:rPr lang="en-US" b="1" dirty="0" err="1">
                <a:solidFill>
                  <a:schemeClr val="accent6"/>
                </a:solidFill>
              </a:rPr>
              <a:t>y</a:t>
            </a:r>
            <a:r>
              <a:rPr lang="en-US" dirty="0" err="1">
                <a:solidFill>
                  <a:schemeClr val="accent6"/>
                </a:solidFill>
              </a:rPr>
              <a:t>.finish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088789" y="3169511"/>
            <a:ext cx="1930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b="1" dirty="0" err="1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/>
              <a:t> &gt;= </a:t>
            </a:r>
            <a:r>
              <a:rPr lang="en-US" b="1" dirty="0" err="1">
                <a:solidFill>
                  <a:schemeClr val="accent4"/>
                </a:solidFill>
              </a:rPr>
              <a:t>z</a:t>
            </a:r>
            <a:r>
              <a:rPr lang="en-US" dirty="0" err="1">
                <a:solidFill>
                  <a:schemeClr val="accent4"/>
                </a:solidFill>
              </a:rPr>
              <a:t>.finish</a:t>
            </a:r>
            <a:endParaRPr 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FEF654-D11D-674F-9127-D49EAF49C30A}"/>
                  </a:ext>
                </a:extLst>
              </p:cNvPr>
              <p:cNvSpPr/>
              <p:nvPr/>
            </p:nvSpPr>
            <p:spPr>
              <a:xfrm>
                <a:off x="4835338" y="5859271"/>
                <a:ext cx="12729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sz="2000" b="1" dirty="0" err="1">
                    <a:solidFill>
                      <a:schemeClr val="accent2"/>
                    </a:solidFill>
                  </a:rPr>
                  <a:t>A</a:t>
                </a:r>
                <a:r>
                  <a:rPr lang="en-US" sz="2000" dirty="0" err="1">
                    <a:solidFill>
                      <a:schemeClr val="accent2"/>
                    </a:solidFill>
                  </a:rPr>
                  <a:t>.finish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FEF654-D11D-674F-9127-D49EAF49C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338" y="5859271"/>
                <a:ext cx="1272913" cy="400110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1D09A972-796C-0141-9501-4A586924E95D}"/>
              </a:ext>
            </a:extLst>
          </p:cNvPr>
          <p:cNvSpPr/>
          <p:nvPr/>
        </p:nvSpPr>
        <p:spPr>
          <a:xfrm>
            <a:off x="3213844" y="5803987"/>
            <a:ext cx="104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B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>
                <a:solidFill>
                  <a:schemeClr val="accent2"/>
                </a:solidFill>
              </a:rPr>
              <a:t>=</a:t>
            </a:r>
            <a:r>
              <a:rPr lang="en-US" dirty="0"/>
              <a:t>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AFA6BD5-F388-5B45-9CA1-75D64E24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65" grpId="0" animBg="1"/>
      <p:bldP spid="69" grpId="0"/>
      <p:bldP spid="87" grpId="0"/>
      <p:bldP spid="3" grpId="0"/>
      <p:bldP spid="4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9733" y="1835021"/>
            <a:ext cx="86542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2</a:t>
            </a:r>
            <a:r>
              <a:rPr lang="en-US" sz="2800" dirty="0"/>
              <a:t>: We reached </a:t>
            </a:r>
            <a:r>
              <a:rPr lang="en-US" sz="2800" b="1" dirty="0">
                <a:solidFill>
                  <a:schemeClr val="accent2"/>
                </a:solidFill>
              </a:rPr>
              <a:t>B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no paths from B to 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because the SCC graph has no cycles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So we completely finish exploring B and never reach A.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 is explored later after we restart DFS.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 rot="359818">
            <a:off x="2887979" y="5380284"/>
            <a:ext cx="3516319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aka, </a:t>
            </a:r>
          </a:p>
          <a:p>
            <a:pPr algn="ctr"/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8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8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A1625-71F7-F944-BAF0-0F348308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6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628650" y="1874317"/>
            <a:ext cx="7198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Two cases</a:t>
            </a:r>
            <a:r>
              <a:rPr lang="en-US" sz="2800" dirty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In either case: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</p:txBody>
      </p: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55915">
            <a:off x="2469709" y="4112450"/>
            <a:ext cx="35163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8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8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2820" y="4735601"/>
            <a:ext cx="400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what we wanted to show.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478" y="4735601"/>
            <a:ext cx="1270000" cy="1231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898" y="6152519"/>
            <a:ext cx="671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Notice: this is exactly the same two-case argument that we did last time for topological sorting, just with the SCC DAG!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DD40DCB-CD64-6A4C-B1AD-18E57299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26" grpId="0" animBg="1"/>
      <p:bldP spid="3" grpId="0"/>
      <p:bldP spid="2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This establishes: </a:t>
            </a:r>
            <a:br>
              <a:rPr lang="en-US" dirty="0"/>
            </a:br>
            <a:r>
              <a:rPr lang="en-US" dirty="0"/>
              <a:t>Lemma 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If there is an edge like this: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8C90-5333-1040-AD12-0FF7FE36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9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This establishes: </a:t>
            </a:r>
            <a:br>
              <a:rPr lang="en-US" dirty="0"/>
            </a:br>
            <a:r>
              <a:rPr lang="en-US" dirty="0"/>
              <a:t>Corollary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96592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If there is an edge like this in the </a:t>
            </a:r>
            <a:r>
              <a:rPr lang="en-US" sz="3200" b="1" dirty="0">
                <a:solidFill>
                  <a:schemeClr val="accent4"/>
                </a:solidFill>
              </a:rPr>
              <a:t>reversed graph</a:t>
            </a:r>
            <a:r>
              <a:rPr lang="en-US" sz="3200" dirty="0"/>
              <a:t>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endCxn id="23" idx="6"/>
          </p:cNvCxnSpPr>
          <p:nvPr/>
        </p:nvCxnSpPr>
        <p:spPr>
          <a:xfrm flipH="1">
            <a:off x="3610850" y="3697357"/>
            <a:ext cx="2118554" cy="47419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3115" y="265043"/>
            <a:ext cx="270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2CE2-8806-5741-8E8E-62E7DF19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8088569" y="833870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45167" y="6141540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92" y="378268"/>
            <a:ext cx="7886700" cy="772046"/>
          </a:xfrm>
        </p:spPr>
        <p:txBody>
          <a:bodyPr>
            <a:normAutofit fontScale="90000"/>
          </a:bodyPr>
          <a:lstStyle/>
          <a:p>
            <a:r>
              <a:rPr lang="en-US" dirty="0"/>
              <a:t>Now we see why </a:t>
            </a:r>
            <a:br>
              <a:rPr lang="en-US" dirty="0"/>
            </a:br>
            <a:r>
              <a:rPr lang="en-US" dirty="0"/>
              <a:t>this finds SCCs.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05" y="1477886"/>
            <a:ext cx="5037754" cy="289376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Corollary says that </a:t>
            </a:r>
            <a:r>
              <a:rPr lang="en-US" sz="2400" b="1" dirty="0"/>
              <a:t>all blue arrows point towards larger finish times</a:t>
            </a:r>
            <a:r>
              <a:rPr lang="en-US" sz="2400" dirty="0"/>
              <a:t>.</a:t>
            </a:r>
          </a:p>
          <a:p>
            <a:r>
              <a:rPr lang="en-US" sz="2400" dirty="0"/>
              <a:t>So if we start with the largest finish time, </a:t>
            </a:r>
            <a:r>
              <a:rPr lang="en-US" sz="2400" b="1" dirty="0"/>
              <a:t>all blue arrows lead in</a:t>
            </a:r>
            <a:r>
              <a:rPr lang="en-US" sz="2400" dirty="0"/>
              <a:t>.</a:t>
            </a:r>
          </a:p>
          <a:p>
            <a:r>
              <a:rPr lang="en-US" sz="2400" dirty="0"/>
              <a:t>Thus, that connected component, and only that connected component, are reachable by the second round of DFS</a:t>
            </a:r>
          </a:p>
        </p:txBody>
      </p:sp>
      <p:sp>
        <p:nvSpPr>
          <p:cNvPr id="4" name="Oval 3"/>
          <p:cNvSpPr/>
          <p:nvPr/>
        </p:nvSpPr>
        <p:spPr>
          <a:xfrm>
            <a:off x="5827585" y="1202943"/>
            <a:ext cx="3099334" cy="2395374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70203" y="4626614"/>
            <a:ext cx="2723323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041529" y="1425559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372212" y="4993833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3399039" y="5034397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6" idx="7"/>
            <a:endCxn id="4" idx="3"/>
          </p:cNvCxnSpPr>
          <p:nvPr/>
        </p:nvCxnSpPr>
        <p:spPr>
          <a:xfrm flipV="1">
            <a:off x="5594705" y="3247523"/>
            <a:ext cx="686767" cy="165482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5" idx="0"/>
          </p:cNvCxnSpPr>
          <p:nvPr/>
        </p:nvCxnSpPr>
        <p:spPr>
          <a:xfrm>
            <a:off x="7377252" y="3598317"/>
            <a:ext cx="356883" cy="130168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6"/>
            <a:endCxn id="5" idx="2"/>
          </p:cNvCxnSpPr>
          <p:nvPr/>
        </p:nvCxnSpPr>
        <p:spPr>
          <a:xfrm>
            <a:off x="5993526" y="5568037"/>
            <a:ext cx="902409" cy="7512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398957" y="186146"/>
            <a:ext cx="482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Remember that after the first round of DFS, and after we reversed all the edges, we ended up with this SCC DAG: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166679" y="2094245"/>
            <a:ext cx="1154261" cy="964879"/>
            <a:chOff x="1791276" y="2676798"/>
            <a:chExt cx="995793" cy="769286"/>
          </a:xfrm>
        </p:grpSpPr>
        <p:sp>
          <p:nvSpPr>
            <p:cNvPr id="39" name="Oval 38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sp>
        <p:nvSpPr>
          <p:cNvPr id="53" name="Freeform 52"/>
          <p:cNvSpPr/>
          <p:nvPr/>
        </p:nvSpPr>
        <p:spPr>
          <a:xfrm>
            <a:off x="6158103" y="4022469"/>
            <a:ext cx="3729109" cy="3202220"/>
          </a:xfrm>
          <a:custGeom>
            <a:avLst/>
            <a:gdLst>
              <a:gd name="connsiteX0" fmla="*/ 3256354 w 3729109"/>
              <a:gd name="connsiteY0" fmla="*/ 0 h 3202220"/>
              <a:gd name="connsiteX1" fmla="*/ 2567241 w 3729109"/>
              <a:gd name="connsiteY1" fmla="*/ 66260 h 3202220"/>
              <a:gd name="connsiteX2" fmla="*/ 1480563 w 3729109"/>
              <a:gd name="connsiteY2" fmla="*/ 344556 h 3202220"/>
              <a:gd name="connsiteX3" fmla="*/ 658928 w 3729109"/>
              <a:gd name="connsiteY3" fmla="*/ 755374 h 3202220"/>
              <a:gd name="connsiteX4" fmla="*/ 340876 w 3729109"/>
              <a:gd name="connsiteY4" fmla="*/ 1616765 h 3202220"/>
              <a:gd name="connsiteX5" fmla="*/ 195102 w 3729109"/>
              <a:gd name="connsiteY5" fmla="*/ 2902226 h 3202220"/>
              <a:gd name="connsiteX6" fmla="*/ 261363 w 3729109"/>
              <a:gd name="connsiteY6" fmla="*/ 3140765 h 3202220"/>
              <a:gd name="connsiteX7" fmla="*/ 3428633 w 3729109"/>
              <a:gd name="connsiteY7" fmla="*/ 2968487 h 3202220"/>
              <a:gd name="connsiteX8" fmla="*/ 3415380 w 3729109"/>
              <a:gd name="connsiteY8" fmla="*/ 848139 h 32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109" h="3202220">
                <a:moveTo>
                  <a:pt x="3256354" y="0"/>
                </a:moveTo>
                <a:cubicBezTo>
                  <a:pt x="3059780" y="4417"/>
                  <a:pt x="2863206" y="8834"/>
                  <a:pt x="2567241" y="66260"/>
                </a:cubicBezTo>
                <a:cubicBezTo>
                  <a:pt x="2271276" y="123686"/>
                  <a:pt x="1798615" y="229704"/>
                  <a:pt x="1480563" y="344556"/>
                </a:cubicBezTo>
                <a:cubicBezTo>
                  <a:pt x="1162511" y="459408"/>
                  <a:pt x="848876" y="543339"/>
                  <a:pt x="658928" y="755374"/>
                </a:cubicBezTo>
                <a:cubicBezTo>
                  <a:pt x="468980" y="967409"/>
                  <a:pt x="418180" y="1258956"/>
                  <a:pt x="340876" y="1616765"/>
                </a:cubicBezTo>
                <a:cubicBezTo>
                  <a:pt x="263572" y="1974574"/>
                  <a:pt x="208354" y="2648226"/>
                  <a:pt x="195102" y="2902226"/>
                </a:cubicBezTo>
                <a:cubicBezTo>
                  <a:pt x="181850" y="3156226"/>
                  <a:pt x="-277559" y="3129722"/>
                  <a:pt x="261363" y="3140765"/>
                </a:cubicBezTo>
                <a:cubicBezTo>
                  <a:pt x="800285" y="3151808"/>
                  <a:pt x="2902963" y="3350591"/>
                  <a:pt x="3428633" y="2968487"/>
                </a:cubicBezTo>
                <a:cubicBezTo>
                  <a:pt x="3954303" y="2586383"/>
                  <a:pt x="3684841" y="1717261"/>
                  <a:pt x="3415380" y="848139"/>
                </a:cubicBezTo>
              </a:path>
            </a:pathLst>
          </a:custGeom>
          <a:solidFill>
            <a:schemeClr val="bg1">
              <a:alpha val="86000"/>
            </a:schemeClr>
          </a:solidFill>
          <a:ln w="31750">
            <a:solidFill>
              <a:srgbClr val="8B1B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133345" y="4249158"/>
            <a:ext cx="3215539" cy="2893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Now, we’ve deleted that first component.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next one has the </a:t>
            </a:r>
            <a:r>
              <a:rPr lang="en-US" sz="2000" b="1" dirty="0">
                <a:solidFill>
                  <a:schemeClr val="accent4"/>
                </a:solidFill>
              </a:rPr>
              <a:t>next biggest finishing time.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So </a:t>
            </a:r>
            <a:r>
              <a:rPr lang="en-US" sz="2000" b="1" dirty="0">
                <a:solidFill>
                  <a:schemeClr val="accent4"/>
                </a:solidFill>
              </a:rPr>
              <a:t>all remaining blue arrows lead in.</a:t>
            </a:r>
          </a:p>
          <a:p>
            <a:r>
              <a:rPr lang="en-US" sz="2000" dirty="0">
                <a:solidFill>
                  <a:srgbClr val="CF6E6C"/>
                </a:solidFill>
              </a:rPr>
              <a:t>Repeat.</a:t>
            </a:r>
          </a:p>
        </p:txBody>
      </p:sp>
      <p:sp>
        <p:nvSpPr>
          <p:cNvPr id="55" name="Freeform 54"/>
          <p:cNvSpPr/>
          <p:nvPr/>
        </p:nvSpPr>
        <p:spPr>
          <a:xfrm>
            <a:off x="5453934" y="786620"/>
            <a:ext cx="3932417" cy="3142382"/>
          </a:xfrm>
          <a:custGeom>
            <a:avLst/>
            <a:gdLst>
              <a:gd name="connsiteX0" fmla="*/ 3835412 w 3932417"/>
              <a:gd name="connsiteY0" fmla="*/ 38514 h 3142382"/>
              <a:gd name="connsiteX1" fmla="*/ 1741568 w 3932417"/>
              <a:gd name="connsiteY1" fmla="*/ 78271 h 3142382"/>
              <a:gd name="connsiteX2" fmla="*/ 270577 w 3932417"/>
              <a:gd name="connsiteY2" fmla="*/ 740880 h 3142382"/>
              <a:gd name="connsiteX3" fmla="*/ 5533 w 3932417"/>
              <a:gd name="connsiteY3" fmla="*/ 1549262 h 3142382"/>
              <a:gd name="connsiteX4" fmla="*/ 257325 w 3932417"/>
              <a:gd name="connsiteY4" fmla="*/ 2516671 h 3142382"/>
              <a:gd name="connsiteX5" fmla="*/ 1874090 w 3932417"/>
              <a:gd name="connsiteY5" fmla="*/ 3126271 h 3142382"/>
              <a:gd name="connsiteX6" fmla="*/ 3451099 w 3932417"/>
              <a:gd name="connsiteY6" fmla="*/ 2927488 h 3142382"/>
              <a:gd name="connsiteX7" fmla="*/ 3875168 w 3932417"/>
              <a:gd name="connsiteY7" fmla="*/ 2516671 h 3142382"/>
              <a:gd name="connsiteX8" fmla="*/ 3928177 w 3932417"/>
              <a:gd name="connsiteY8" fmla="*/ 38514 h 314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417" h="3142382">
                <a:moveTo>
                  <a:pt x="3835412" y="38514"/>
                </a:moveTo>
                <a:cubicBezTo>
                  <a:pt x="3085559" y="-138"/>
                  <a:pt x="2335707" y="-38790"/>
                  <a:pt x="1741568" y="78271"/>
                </a:cubicBezTo>
                <a:cubicBezTo>
                  <a:pt x="1147429" y="195332"/>
                  <a:pt x="559916" y="495715"/>
                  <a:pt x="270577" y="740880"/>
                </a:cubicBezTo>
                <a:cubicBezTo>
                  <a:pt x="-18762" y="986045"/>
                  <a:pt x="7742" y="1253297"/>
                  <a:pt x="5533" y="1549262"/>
                </a:cubicBezTo>
                <a:cubicBezTo>
                  <a:pt x="3324" y="1845227"/>
                  <a:pt x="-54101" y="2253836"/>
                  <a:pt x="257325" y="2516671"/>
                </a:cubicBezTo>
                <a:cubicBezTo>
                  <a:pt x="568751" y="2779506"/>
                  <a:pt x="1341794" y="3057802"/>
                  <a:pt x="1874090" y="3126271"/>
                </a:cubicBezTo>
                <a:cubicBezTo>
                  <a:pt x="2406386" y="3194741"/>
                  <a:pt x="3117586" y="3029088"/>
                  <a:pt x="3451099" y="2927488"/>
                </a:cubicBezTo>
                <a:cubicBezTo>
                  <a:pt x="3784612" y="2825888"/>
                  <a:pt x="3795655" y="2998167"/>
                  <a:pt x="3875168" y="2516671"/>
                </a:cubicBezTo>
                <a:cubicBezTo>
                  <a:pt x="3954681" y="2035175"/>
                  <a:pt x="3928177" y="38514"/>
                  <a:pt x="3928177" y="38514"/>
                </a:cubicBezTo>
              </a:path>
            </a:pathLst>
          </a:custGeom>
          <a:solidFill>
            <a:schemeClr val="bg1">
              <a:alpha val="82000"/>
            </a:schemeClr>
          </a:solidFill>
          <a:ln w="25400">
            <a:solidFill>
              <a:srgbClr val="8B1B1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809429" y="6216583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F7E79-F9E7-FF40-BE68-5DD5CE60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 animBg="1"/>
      <p:bldP spid="54" grpId="0" uiExpand="1" build="p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grpSp>
        <p:nvGrpSpPr>
          <p:cNvPr id="440" name="Group 439"/>
          <p:cNvGrpSpPr/>
          <p:nvPr/>
        </p:nvGrpSpPr>
        <p:grpSpPr>
          <a:xfrm>
            <a:off x="6731466" y="1979322"/>
            <a:ext cx="2318606" cy="3692575"/>
            <a:chOff x="6731466" y="1979322"/>
            <a:chExt cx="2318606" cy="3692575"/>
          </a:xfrm>
        </p:grpSpPr>
        <p:sp>
          <p:nvSpPr>
            <p:cNvPr id="21" name="Oval 2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6" name="Straight Connector 435"/>
          <p:cNvCxnSpPr>
            <a:stCxn id="12" idx="2"/>
            <a:endCxn id="5" idx="6"/>
          </p:cNvCxnSpPr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 rot="21130423">
            <a:off x="5721809" y="5649270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World: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CB2C0-B8FF-454C-93E1-5241CF1E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8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Formally, we prove it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Theorem</a:t>
            </a:r>
            <a:r>
              <a:rPr lang="en-US" dirty="0"/>
              <a:t>:  The algorithm we saw before will correctly identify strongly connected components.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4"/>
                </a:solidFill>
              </a:rPr>
              <a:t>Inductive hypothesis</a:t>
            </a:r>
            <a:r>
              <a:rPr lang="en-US" dirty="0">
                <a:solidFill>
                  <a:schemeClr val="accent4"/>
                </a:solidFill>
              </a:rPr>
              <a:t>:  </a:t>
            </a:r>
          </a:p>
          <a:p>
            <a:pPr lvl="1"/>
            <a:r>
              <a:rPr lang="en-US" dirty="0"/>
              <a:t>The first t trees found in the second (reversed) DFS forest are the t SCCs with the largest finish times.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Base case</a:t>
            </a:r>
            <a:r>
              <a:rPr lang="en-US" dirty="0">
                <a:solidFill>
                  <a:schemeClr val="accent4"/>
                </a:solidFill>
              </a:rPr>
              <a:t>: (t=0) </a:t>
            </a:r>
          </a:p>
          <a:p>
            <a:pPr lvl="1"/>
            <a:r>
              <a:rPr lang="en-US" dirty="0"/>
              <a:t>The first 0 trees found in the reversed DFS forest are the 0 SCCs with the largest finish times</a:t>
            </a:r>
            <a:r>
              <a:rPr lang="en-US" b="1" dirty="0"/>
              <a:t>.</a:t>
            </a:r>
            <a:r>
              <a:rPr lang="en-US" b="1" dirty="0">
                <a:solidFill>
                  <a:srgbClr val="CF6E6C"/>
                </a:solidFill>
              </a:rPr>
              <a:t>  (TRUE)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E406-8264-D54E-A0F3-E3690C5A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04" y="100082"/>
            <a:ext cx="7886700" cy="933587"/>
          </a:xfrm>
        </p:spPr>
        <p:txBody>
          <a:bodyPr>
            <a:normAutofit fontScale="90000"/>
          </a:bodyPr>
          <a:lstStyle/>
          <a:p>
            <a:r>
              <a:rPr lang="en-US" dirty="0"/>
              <a:t>Inductive step </a:t>
            </a:r>
            <a:r>
              <a:rPr lang="en-US" sz="2700" dirty="0">
                <a:solidFill>
                  <a:schemeClr val="accent4"/>
                </a:solidFill>
              </a:rPr>
              <a:t>[drawing on board to supplement]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6" y="1033669"/>
            <a:ext cx="8524874" cy="5824331"/>
          </a:xfrm>
        </p:spPr>
        <p:txBody>
          <a:bodyPr>
            <a:normAutofit/>
          </a:bodyPr>
          <a:lstStyle/>
          <a:p>
            <a:r>
              <a:rPr lang="en-US" sz="2400" b="1" dirty="0"/>
              <a:t>Assume by induction that the first t trees are the last-finishing SCCs.</a:t>
            </a:r>
          </a:p>
          <a:p>
            <a:r>
              <a:rPr lang="en-US" sz="2400" dirty="0"/>
              <a:t>Consider the (t+1)</a:t>
            </a:r>
            <a:r>
              <a:rPr lang="en-US" sz="2400" baseline="30000" dirty="0" err="1"/>
              <a:t>st</a:t>
            </a:r>
            <a:r>
              <a:rPr lang="en-US" sz="2400" dirty="0"/>
              <a:t> tree produced, suppose the root is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dirty="0">
                <a:solidFill>
                  <a:srgbClr val="7030A0"/>
                </a:solidFill>
              </a:rPr>
              <a:t>.</a:t>
            </a:r>
          </a:p>
          <a:p>
            <a:r>
              <a:rPr lang="en-US" sz="2400" dirty="0"/>
              <a:t>Suppose that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lives in the SCC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/>
              <a:t>Then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A</a:t>
            </a:r>
            <a:r>
              <a:rPr lang="en-US" sz="2400" dirty="0" err="1"/>
              <a:t>.finish</a:t>
            </a:r>
            <a:r>
              <a:rPr lang="en-US" sz="2400" dirty="0"/>
              <a:t> &gt; </a:t>
            </a:r>
            <a:r>
              <a:rPr lang="en-US" sz="2400" b="1" dirty="0" err="1">
                <a:solidFill>
                  <a:schemeClr val="accent6"/>
                </a:solidFill>
              </a:rPr>
              <a:t>B</a:t>
            </a:r>
            <a:r>
              <a:rPr lang="en-US" sz="2400" dirty="0" err="1"/>
              <a:t>.finish</a:t>
            </a:r>
            <a:r>
              <a:rPr lang="en-US" sz="2400" dirty="0"/>
              <a:t> for all remaining SCCs </a:t>
            </a:r>
            <a:r>
              <a:rPr lang="en-US" sz="2400" b="1" dirty="0">
                <a:solidFill>
                  <a:schemeClr val="accent6"/>
                </a:solidFill>
              </a:rPr>
              <a:t>B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This is because we chose </a:t>
            </a:r>
            <a:r>
              <a:rPr lang="en-US" sz="2000" b="1" dirty="0">
                <a:solidFill>
                  <a:schemeClr val="accent5"/>
                </a:solidFill>
              </a:rPr>
              <a:t>x </a:t>
            </a:r>
            <a:r>
              <a:rPr lang="en-US" sz="2000" dirty="0">
                <a:solidFill>
                  <a:schemeClr val="accent4"/>
                </a:solidFill>
              </a:rPr>
              <a:t>to have the largest finish time.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Then there are no edges leaving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in the remaining SCC DAG.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This follows from the Corollary.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Then DFS started at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recovers exactly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It doesn’t recover any more since nothing else is reachable.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It doesn’t recover any less since A is strongly connected. 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(Notice that we are using that A is still strongly connected when we reverse all the edges).</a:t>
            </a:r>
          </a:p>
          <a:p>
            <a:r>
              <a:rPr lang="en-US" sz="2400" b="1" dirty="0"/>
              <a:t>So the (t+1)</a:t>
            </a:r>
            <a:r>
              <a:rPr lang="en-US" sz="2400" b="1" baseline="30000" dirty="0" err="1"/>
              <a:t>st</a:t>
            </a:r>
            <a:r>
              <a:rPr lang="en-US" sz="2400" b="1" dirty="0"/>
              <a:t> tree is the SCC with the (t+1)</a:t>
            </a:r>
            <a:r>
              <a:rPr lang="en-US" sz="2400" b="1" baseline="30000" dirty="0" err="1"/>
              <a:t>st</a:t>
            </a:r>
            <a:r>
              <a:rPr lang="en-US" sz="2400" b="1" dirty="0"/>
              <a:t> biggest finish time.  </a:t>
            </a:r>
            <a:endParaRPr lang="en-US" sz="2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AAB81-B5BC-1E4D-A1AA-816B5C9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Formally, we prove it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067"/>
            <a:ext cx="7886700" cy="527754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Theorem</a:t>
            </a:r>
            <a:r>
              <a:rPr lang="en-US" dirty="0"/>
              <a:t>:  The algorithm we saw before will correctly identify strongly connected components.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4"/>
                </a:solidFill>
              </a:rPr>
              <a:t>Inductive hypothesis</a:t>
            </a:r>
            <a:r>
              <a:rPr lang="en-US" dirty="0">
                <a:solidFill>
                  <a:schemeClr val="accent4"/>
                </a:solidFill>
              </a:rPr>
              <a:t>:  </a:t>
            </a:r>
          </a:p>
          <a:p>
            <a:pPr lvl="1"/>
            <a:r>
              <a:rPr lang="en-US" dirty="0"/>
              <a:t>The first t trees found in the second (reversed) DFS forest are the t SCCs with the largest finish times.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Base case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i="1" dirty="0"/>
              <a:t>[done]</a:t>
            </a: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Inductive step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i="1" dirty="0"/>
              <a:t>[done]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Conclusion: </a:t>
            </a:r>
            <a:r>
              <a:rPr lang="en-US" dirty="0"/>
              <a:t>The second (reversed) DFS forest contains all the SCCs as its trees!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(This is the </a:t>
            </a:r>
            <a:r>
              <a:rPr lang="en-US" b="1" dirty="0">
                <a:solidFill>
                  <a:schemeClr val="accent4"/>
                </a:solidFill>
              </a:rPr>
              <a:t>IH</a:t>
            </a:r>
            <a:r>
              <a:rPr lang="en-US" dirty="0">
                <a:solidFill>
                  <a:schemeClr val="accent4"/>
                </a:solidFill>
              </a:rPr>
              <a:t> when t = #SCCs)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C652-4EEE-A844-9477-E4D3683E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99" y="24201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Punchline: </a:t>
            </a:r>
            <a:br>
              <a:rPr lang="en-US" sz="3600" dirty="0"/>
            </a:br>
            <a:r>
              <a:rPr lang="en-US" sz="3200" dirty="0">
                <a:solidFill>
                  <a:schemeClr val="accent4"/>
                </a:solidFill>
              </a:rPr>
              <a:t>we can find SCCs in time O(n + 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35936"/>
            <a:ext cx="8515350" cy="4813714"/>
          </a:xfrm>
        </p:spPr>
        <p:txBody>
          <a:bodyPr>
            <a:normAutofit/>
          </a:bodyPr>
          <a:lstStyle/>
          <a:p>
            <a:r>
              <a:rPr lang="en-US" dirty="0"/>
              <a:t>Do DFS to create a </a:t>
            </a:r>
            <a:r>
              <a:rPr lang="en-US" b="1" dirty="0"/>
              <a:t>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Choose starting vertices in any order.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finishing times.</a:t>
            </a:r>
          </a:p>
          <a:p>
            <a:r>
              <a:rPr lang="en-US" dirty="0"/>
              <a:t>Reverse all the edges in the graph.</a:t>
            </a:r>
          </a:p>
          <a:p>
            <a:r>
              <a:rPr lang="en-US" dirty="0"/>
              <a:t>Do DFS again to create </a:t>
            </a:r>
            <a:r>
              <a:rPr lang="en-US" b="1" dirty="0">
                <a:solidFill>
                  <a:schemeClr val="accent2"/>
                </a:solidFill>
              </a:rPr>
              <a:t>another 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time, order the nodes in the reverse order of the finishing times that they had from the first DFS run.</a:t>
            </a:r>
          </a:p>
          <a:p>
            <a:r>
              <a:rPr lang="en-US" dirty="0"/>
              <a:t>The SCCs are the different trees in the </a:t>
            </a:r>
            <a:r>
              <a:rPr lang="en-US" b="1" dirty="0">
                <a:solidFill>
                  <a:schemeClr val="accent2"/>
                </a:solidFill>
              </a:rPr>
              <a:t>second DFS forest.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5299" y="1567573"/>
            <a:ext cx="2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Algorithm: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80" y="307995"/>
            <a:ext cx="2573678" cy="3257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6335" y="5657671"/>
            <a:ext cx="3867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(Clearly it wasn’t obvious since it took all class to do!  But hopefully it is less mysterious now.)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A5FF-8370-9241-A4C5-8CFB012F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75182"/>
            <a:ext cx="7886700" cy="4982818"/>
          </a:xfrm>
        </p:spPr>
        <p:txBody>
          <a:bodyPr>
            <a:normAutofit/>
          </a:bodyPr>
          <a:lstStyle/>
          <a:p>
            <a:r>
              <a:rPr lang="en-US" dirty="0"/>
              <a:t>Breadth First Search can be used to find shortest paths in unweighted graphs!</a:t>
            </a:r>
          </a:p>
          <a:p>
            <a:r>
              <a:rPr lang="en-US" dirty="0"/>
              <a:t>Depth First Search reveals a very useful structure!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saw last week that this structure can be used to do </a:t>
            </a:r>
            <a:r>
              <a:rPr lang="en-US" b="1" dirty="0">
                <a:solidFill>
                  <a:schemeClr val="accent4"/>
                </a:solidFill>
              </a:rPr>
              <a:t>Topological Sorting </a:t>
            </a:r>
            <a:r>
              <a:rPr lang="en-US" dirty="0">
                <a:solidFill>
                  <a:schemeClr val="accent4"/>
                </a:solidFill>
              </a:rPr>
              <a:t>in time O(n + m)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Today we saw that it can also find </a:t>
            </a:r>
            <a:r>
              <a:rPr lang="en-US" b="1" dirty="0">
                <a:solidFill>
                  <a:schemeClr val="accent4"/>
                </a:solidFill>
              </a:rPr>
              <a:t>Strongly Connected Components</a:t>
            </a:r>
            <a:r>
              <a:rPr lang="en-US" dirty="0">
                <a:solidFill>
                  <a:schemeClr val="accent4"/>
                </a:solidFill>
              </a:rPr>
              <a:t> in time O(n + m)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was pretty non-trivial.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BC55-A9FF-7240-9445-8D0005B9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algorithm!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weighted graphs!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15470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F6E6C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4C2B5-98E4-8740-BE0B-F43F1BD1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Exploring the world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00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L</a:t>
            </a:r>
            <a:r>
              <a:rPr lang="en-US" baseline="-25000" dirty="0"/>
              <a:t>i</a:t>
            </a:r>
            <a:r>
              <a:rPr lang="en-US" dirty="0"/>
              <a:t> = [] for </a:t>
            </a:r>
            <a:r>
              <a:rPr lang="en-US" dirty="0" err="1"/>
              <a:t>i</a:t>
            </a:r>
            <a:r>
              <a:rPr lang="en-US" dirty="0"/>
              <a:t>=1,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r>
              <a:rPr lang="en-US" dirty="0"/>
              <a:t>L</a:t>
            </a:r>
            <a:r>
              <a:rPr lang="en-US" baseline="-25000" dirty="0"/>
              <a:t>0</a:t>
            </a:r>
            <a:r>
              <a:rPr lang="en-US" dirty="0"/>
              <a:t> = [w], where w is the start node</a:t>
            </a:r>
          </a:p>
          <a:p>
            <a:r>
              <a:rPr lang="en-US" dirty="0"/>
              <a:t>Mark w as visited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0, </a:t>
            </a:r>
            <a:r>
              <a:rPr lang="mr-IN" dirty="0"/>
              <a:t>…</a:t>
            </a:r>
            <a:r>
              <a:rPr lang="en-US" dirty="0"/>
              <a:t>, n-1:</a:t>
            </a:r>
          </a:p>
          <a:p>
            <a:pPr lvl="1"/>
            <a:r>
              <a:rPr lang="en-US" sz="2800" b="1" dirty="0"/>
              <a:t>For</a:t>
            </a:r>
            <a:r>
              <a:rPr lang="en-US" sz="2800" dirty="0"/>
              <a:t> u in L</a:t>
            </a:r>
            <a:r>
              <a:rPr lang="en-US" sz="2800" baseline="-25000" dirty="0"/>
              <a:t>i</a:t>
            </a:r>
            <a:r>
              <a:rPr lang="en-US" sz="2800" dirty="0"/>
              <a:t>:</a:t>
            </a:r>
          </a:p>
          <a:p>
            <a:pPr lvl="2"/>
            <a:r>
              <a:rPr lang="en-US" sz="2800" b="1" dirty="0"/>
              <a:t>For </a:t>
            </a:r>
            <a:r>
              <a:rPr lang="en-US" sz="2800" dirty="0"/>
              <a:t>each v which is a neighbor of u:</a:t>
            </a:r>
          </a:p>
          <a:p>
            <a:pPr lvl="3"/>
            <a:r>
              <a:rPr lang="en-US" sz="2800" b="1" dirty="0"/>
              <a:t>If </a:t>
            </a:r>
            <a:r>
              <a:rPr lang="en-US" sz="2800" dirty="0"/>
              <a:t>v isn’t yet visited:</a:t>
            </a:r>
          </a:p>
          <a:p>
            <a:pPr lvl="4"/>
            <a:r>
              <a:rPr lang="en-US" sz="2800" dirty="0"/>
              <a:t>Mark v as visited, and put it in L</a:t>
            </a:r>
            <a:r>
              <a:rPr lang="en-US" sz="2800" baseline="-25000" dirty="0"/>
              <a:t>i+1</a:t>
            </a:r>
          </a:p>
          <a:p>
            <a:pPr lvl="4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5648" y="169068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is the set of nodes we can reach in </a:t>
            </a:r>
            <a:r>
              <a:rPr lang="en-US" sz="24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steps from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342" y="5509528"/>
            <a:ext cx="350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Go through all the nodes in 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and add their unvisited neighbors to L</a:t>
            </a:r>
            <a:r>
              <a:rPr lang="en-US" sz="2400" baseline="-25000" dirty="0">
                <a:solidFill>
                  <a:srgbClr val="7030A0"/>
                </a:solidFill>
              </a:rPr>
              <a:t>i+1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347586" y="3648176"/>
            <a:ext cx="1852859" cy="3061681"/>
            <a:chOff x="6731466" y="1979322"/>
            <a:chExt cx="2318606" cy="3765435"/>
          </a:xfrm>
        </p:grpSpPr>
        <p:sp>
          <p:nvSpPr>
            <p:cNvPr id="36" name="Oval 35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24048" y="1979322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</a:t>
              </a:r>
              <a:endParaRPr lang="en-US" sz="3200" baseline="-25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4048" y="3384943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4048" y="420525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502556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3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2547807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87368" y="4900175"/>
            <a:ext cx="2491671" cy="1943241"/>
            <a:chOff x="910385" y="1870468"/>
            <a:chExt cx="5135647" cy="4482804"/>
          </a:xfrm>
        </p:grpSpPr>
        <p:sp>
          <p:nvSpPr>
            <p:cNvPr id="47" name="Oval 46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6" idx="0"/>
              <a:endCxn id="5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5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2"/>
              <a:endCxn id="5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3028847" y="2419284"/>
              <a:ext cx="2139440" cy="280481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5" idx="3"/>
            </p:cNvCxnSpPr>
            <p:nvPr/>
          </p:nvCxnSpPr>
          <p:spPr>
            <a:xfrm flipV="1">
              <a:off x="2079901" y="5706008"/>
              <a:ext cx="2881499" cy="3649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5" idx="7"/>
              <a:endCxn id="56" idx="4"/>
            </p:cNvCxnSpPr>
            <p:nvPr/>
          </p:nvCxnSpPr>
          <p:spPr>
            <a:xfrm flipV="1">
              <a:off x="5375173" y="3549316"/>
              <a:ext cx="378278" cy="1757468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1" idx="3"/>
              <a:endCxn id="5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893807" y="4917493"/>
            <a:ext cx="1658864" cy="1307844"/>
            <a:chOff x="6053576" y="5080232"/>
            <a:chExt cx="1658864" cy="1307844"/>
          </a:xfrm>
        </p:grpSpPr>
        <p:sp>
          <p:nvSpPr>
            <p:cNvPr id="74" name="Oval 73"/>
            <p:cNvSpPr/>
            <p:nvPr/>
          </p:nvSpPr>
          <p:spPr>
            <a:xfrm>
              <a:off x="6909537" y="6143335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6053576" y="5866863"/>
              <a:ext cx="855961" cy="39884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7428535" y="5080232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6095153" y="5289131"/>
              <a:ext cx="1374959" cy="491203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607574" y="-9076"/>
            <a:ext cx="752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Same disclaimer as for DFS: you may have seen other ways to implement this, this will be convenient for us.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D7ACC95-9E17-A847-8220-25FBFD3D90FA}"/>
              </a:ext>
            </a:extLst>
          </p:cNvPr>
          <p:cNvSpPr/>
          <p:nvPr/>
        </p:nvSpPr>
        <p:spPr>
          <a:xfrm rot="18934036">
            <a:off x="1319707" y="3344926"/>
            <a:ext cx="545242" cy="1906562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493E91F-429D-FC4D-B3F0-954220767AAE}"/>
              </a:ext>
            </a:extLst>
          </p:cNvPr>
          <p:cNvSpPr/>
          <p:nvPr/>
        </p:nvSpPr>
        <p:spPr>
          <a:xfrm>
            <a:off x="1093386" y="4459135"/>
            <a:ext cx="333632" cy="1037968"/>
          </a:xfrm>
          <a:custGeom>
            <a:avLst/>
            <a:gdLst>
              <a:gd name="connsiteX0" fmla="*/ 333632 w 333632"/>
              <a:gd name="connsiteY0" fmla="*/ 0 h 1037968"/>
              <a:gd name="connsiteX1" fmla="*/ 74140 w 333632"/>
              <a:gd name="connsiteY1" fmla="*/ 284205 h 1037968"/>
              <a:gd name="connsiteX2" fmla="*/ 0 w 333632"/>
              <a:gd name="connsiteY2" fmla="*/ 1037968 h 10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632" h="1037968">
                <a:moveTo>
                  <a:pt x="333632" y="0"/>
                </a:moveTo>
                <a:cubicBezTo>
                  <a:pt x="231688" y="55605"/>
                  <a:pt x="129745" y="111211"/>
                  <a:pt x="74140" y="284205"/>
                </a:cubicBezTo>
                <a:cubicBezTo>
                  <a:pt x="18535" y="457199"/>
                  <a:pt x="9267" y="747583"/>
                  <a:pt x="0" y="1037968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EED46E-252A-2143-8FA0-07D8DB1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also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2978" y="1870468"/>
            <a:ext cx="3720388" cy="3275273"/>
            <a:chOff x="1030469" y="1870468"/>
            <a:chExt cx="5015563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8231314" y="444922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7488589" y="5745819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6385708" y="416193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7378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6580814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7267059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7001582" y="4365489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6880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6155101" y="610797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5103741" y="391677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5170779" y="5608193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5837120" y="3806285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5137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5355248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5421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6307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8507" y="5672311"/>
            <a:ext cx="394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 is also a good way to find all the </a:t>
            </a:r>
            <a:r>
              <a:rPr lang="en-US" sz="2400" b="1" dirty="0">
                <a:solidFill>
                  <a:schemeClr val="accent4"/>
                </a:solidFill>
              </a:rPr>
              <a:t>connected components.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740" y="1978912"/>
            <a:ext cx="791675" cy="9313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7DCA-ECDB-BE4E-803C-351F6BC3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 and</a:t>
            </a:r>
            <a:br>
              <a:rPr lang="en-US" dirty="0"/>
            </a:br>
            <a:r>
              <a:rPr lang="en-US" dirty="0"/>
              <a:t>extension to 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0316"/>
            <a:ext cx="8688518" cy="4351338"/>
          </a:xfrm>
        </p:spPr>
        <p:txBody>
          <a:bodyPr/>
          <a:lstStyle/>
          <a:p>
            <a:r>
              <a:rPr lang="en-US" dirty="0"/>
              <a:t>To explore the whole graph, explore the connected components one-by-one.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Same argument as DFS: BFS running time is O(n + m)</a:t>
            </a:r>
          </a:p>
          <a:p>
            <a:r>
              <a:rPr lang="en-US" dirty="0"/>
              <a:t>Like DFS, BFS also works fine on directed graphs.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99705" y="6311899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4803" y="3841837"/>
            <a:ext cx="207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Verify these!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087" y="4247121"/>
            <a:ext cx="2431081" cy="2197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7B1A4-F295-C74A-9D11-868155CB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8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breadth-first?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873" y="1527039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we go as broadly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77" name="Straight Connector 176"/>
          <p:cNvCxnSpPr>
            <a:stCxn id="12" idx="2"/>
            <a:endCxn id="5" idx="6"/>
          </p:cNvCxnSpPr>
          <p:nvPr/>
        </p:nvCxnSpPr>
        <p:spPr>
          <a:xfrm flipH="1" flipV="1">
            <a:off x="2586965" y="2510996"/>
            <a:ext cx="1036218" cy="52657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6540561" y="1421988"/>
            <a:ext cx="2603438" cy="4514315"/>
            <a:chOff x="6540561" y="1421988"/>
            <a:chExt cx="2603438" cy="4514315"/>
          </a:xfrm>
        </p:grpSpPr>
        <p:grpSp>
          <p:nvGrpSpPr>
            <p:cNvPr id="85" name="Group 84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stCxn id="52" idx="4"/>
                <a:endCxn id="47" idx="0"/>
              </p:cNvCxnSpPr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>
              <a:stCxn id="27" idx="4"/>
              <a:endCxn id="45" idx="0"/>
            </p:cNvCxnSpPr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43902" y="1421988"/>
              <a:ext cx="2000097" cy="988962"/>
            </a:xfrm>
            <a:prstGeom prst="rect">
              <a:avLst/>
            </a:prstGeom>
          </p:spPr>
        </p:pic>
      </p:grpSp>
      <p:cxnSp>
        <p:nvCxnSpPr>
          <p:cNvPr id="207" name="Straight Connector 206"/>
          <p:cNvCxnSpPr/>
          <p:nvPr/>
        </p:nvCxnSpPr>
        <p:spPr>
          <a:xfrm flipH="1">
            <a:off x="7159114" y="4861049"/>
            <a:ext cx="1573151" cy="83669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 flipV="1">
            <a:off x="7068530" y="4754168"/>
            <a:ext cx="1445043" cy="38643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7068529" y="4628069"/>
            <a:ext cx="675359" cy="90098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7683486" y="5493857"/>
            <a:ext cx="127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Call this the “BFS tree”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5805553" y="2265567"/>
            <a:ext cx="815171" cy="3576415"/>
            <a:chOff x="5362890" y="2332648"/>
            <a:chExt cx="815171" cy="3576415"/>
          </a:xfrm>
        </p:grpSpPr>
        <p:sp>
          <p:nvSpPr>
            <p:cNvPr id="211" name="TextBox 210"/>
            <p:cNvSpPr txBox="1"/>
            <p:nvPr/>
          </p:nvSpPr>
          <p:spPr>
            <a:xfrm>
              <a:off x="5470138" y="532428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2"/>
                  </a:solidFill>
                </a:rPr>
                <a:t>3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99477" y="3215101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5"/>
                  </a:solidFill>
                </a:rPr>
                <a:t>1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16915" y="4258387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6"/>
                  </a:solidFill>
                </a:rPr>
                <a:t>2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62890" y="233264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7030A0"/>
                  </a:solidFill>
                </a:rPr>
                <a:t>L</a:t>
              </a:r>
              <a:r>
                <a:rPr lang="en-US" sz="3200" b="1" baseline="-25000" dirty="0">
                  <a:solidFill>
                    <a:srgbClr val="7030A0"/>
                  </a:solidFill>
                </a:rPr>
                <a:t>0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85CA8C-7228-E14F-B460-BECFBD04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Samuel L. Jackson’s Bacon number?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401" y="2348654"/>
            <a:ext cx="6705620" cy="3817319"/>
            <a:chOff x="358049" y="1870468"/>
            <a:chExt cx="789734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16" idx="0"/>
              <a:endCxn id="1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5" idx="2"/>
              <a:endCxn id="1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6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86875" y="3868650"/>
              <a:ext cx="2568522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Samuel L.</a:t>
              </a:r>
            </a:p>
            <a:p>
              <a:r>
                <a:rPr lang="en-US" sz="2000" dirty="0"/>
                <a:t>Jackson</a:t>
              </a:r>
            </a:p>
          </p:txBody>
        </p:sp>
        <p:cxnSp>
          <p:nvCxnSpPr>
            <p:cNvPr id="21" name="Straight Connector 20"/>
            <p:cNvCxnSpPr>
              <a:stCxn id="16" idx="2"/>
              <a:endCxn id="9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8049" y="4284743"/>
              <a:ext cx="1630832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Kevin</a:t>
              </a:r>
            </a:p>
            <a:p>
              <a:r>
                <a:rPr lang="en-US" sz="2000" dirty="0"/>
                <a:t>Bacon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19" y="3179942"/>
            <a:ext cx="992802" cy="12509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88" y="2928764"/>
            <a:ext cx="1010921" cy="11349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65" y="4153802"/>
            <a:ext cx="648368" cy="9604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86661" y="5145894"/>
            <a:ext cx="181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Ariana Richards</a:t>
            </a:r>
          </a:p>
        </p:txBody>
      </p:sp>
      <p:sp>
        <p:nvSpPr>
          <p:cNvPr id="28" name="TextBox 27"/>
          <p:cNvSpPr txBox="1"/>
          <p:nvPr/>
        </p:nvSpPr>
        <p:spPr>
          <a:xfrm rot="19793454">
            <a:off x="3725956" y="3488621"/>
            <a:ext cx="92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Jurassic Park</a:t>
            </a:r>
          </a:p>
        </p:txBody>
      </p:sp>
      <p:sp>
        <p:nvSpPr>
          <p:cNvPr id="29" name="TextBox 28"/>
          <p:cNvSpPr txBox="1"/>
          <p:nvPr/>
        </p:nvSpPr>
        <p:spPr>
          <a:xfrm rot="1530250">
            <a:off x="2155958" y="4525392"/>
            <a:ext cx="1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62015" y="6342715"/>
            <a:ext cx="150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(Answer: 2)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4C22F68-41EA-8D4B-B84B-11EDD159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with distance 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7957" y="2348654"/>
            <a:ext cx="4776098" cy="3817319"/>
            <a:chOff x="421123" y="1870468"/>
            <a:chExt cx="5624909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18" idx="0"/>
              <a:endCxn id="17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7" idx="2"/>
              <a:endCxn id="15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7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8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5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8" idx="2"/>
              <a:endCxn id="11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21123" y="4371893"/>
              <a:ext cx="1414776" cy="831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Kevin</a:t>
              </a:r>
            </a:p>
            <a:p>
              <a:r>
                <a:rPr lang="en-US" sz="2000" dirty="0"/>
                <a:t>Bacon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19" y="3179942"/>
            <a:ext cx="992802" cy="12509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309" y="4869917"/>
            <a:ext cx="1055314" cy="10790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79886" y="5927842"/>
            <a:ext cx="2143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Oliver Sacks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67798" y="5925588"/>
            <a:ext cx="2625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CF6E6C"/>
                </a:solidFill>
              </a:rPr>
              <a:t>It is really hard to find people with Bacon number 3!</a:t>
            </a:r>
          </a:p>
        </p:txBody>
      </p:sp>
      <p:sp>
        <p:nvSpPr>
          <p:cNvPr id="32" name="Rectangle 31"/>
          <p:cNvSpPr/>
          <p:nvPr/>
        </p:nvSpPr>
        <p:spPr>
          <a:xfrm rot="20874122">
            <a:off x="2097980" y="5738727"/>
            <a:ext cx="1769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Bjork Met Attenborough</a:t>
            </a:r>
          </a:p>
        </p:txBody>
      </p:sp>
      <p:sp>
        <p:nvSpPr>
          <p:cNvPr id="33" name="Rectangle 32"/>
          <p:cNvSpPr/>
          <p:nvPr/>
        </p:nvSpPr>
        <p:spPr>
          <a:xfrm rot="19889872">
            <a:off x="2020725" y="4701441"/>
            <a:ext cx="1769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Narnia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1711691">
            <a:off x="2156270" y="4294069"/>
            <a:ext cx="1769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X-men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659" y="5321290"/>
            <a:ext cx="929627" cy="13969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472" y="6038558"/>
            <a:ext cx="107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Tilda Swinton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600" y="4257314"/>
            <a:ext cx="640472" cy="96245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795097" y="3660288"/>
            <a:ext cx="109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McAvoy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C6E30-F48A-6145-8969-8B57431E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78485" y="2348654"/>
            <a:ext cx="4389359" cy="3817319"/>
            <a:chOff x="1057714" y="1870468"/>
            <a:chExt cx="516943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98619" y="5617827"/>
              <a:ext cx="928533" cy="584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EA505-5653-1B49-9168-C3365A82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5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01" y="-76930"/>
            <a:ext cx="7886700" cy="132556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5011"/>
            <a:ext cx="7886700" cy="569646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/>
              <a:t>Midterm is going on (Mon Feb 7 –Tue Feb 8)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Clarifications posted until 5pm Mon </a:t>
            </a:r>
            <a:r>
              <a:rPr lang="en-US" sz="2800" dirty="0" err="1"/>
              <a:t>wil</a:t>
            </a:r>
            <a:r>
              <a:rPr lang="en-US" sz="2800" dirty="0"/>
              <a:t> be answered Mon night in single Ed post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What can you use: anything that simulates what you can do by hand in the given time. </a:t>
            </a:r>
            <a:br>
              <a:rPr lang="en-US" sz="2800" dirty="0"/>
            </a:br>
            <a:r>
              <a:rPr lang="en-US" sz="2800" dirty="0"/>
              <a:t>NO graphing calculators, summation checkers, code libraries.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No office hours Mon-Tue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Mum’s the word – we will tell you when it is ok to discuss the midterm!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583E-FF0A-CB4E-A4FF-79DBBE8F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53388" y="2348654"/>
            <a:ext cx="4664709" cy="3817319"/>
            <a:chOff x="910385" y="1870468"/>
            <a:chExt cx="5493723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9" idx="3"/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75575" y="5081536"/>
              <a:ext cx="92853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40412" y="2493705"/>
            <a:ext cx="2318606" cy="3692575"/>
            <a:chOff x="6731466" y="1979322"/>
            <a:chExt cx="2318606" cy="3692575"/>
          </a:xfrm>
        </p:grpSpPr>
        <p:sp>
          <p:nvSpPr>
            <p:cNvPr id="41" name="Oval 4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417477" y="6113548"/>
            <a:ext cx="181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It’s three!</a:t>
            </a:r>
          </a:p>
        </p:txBody>
      </p:sp>
      <p:cxnSp>
        <p:nvCxnSpPr>
          <p:cNvPr id="53" name="Straight Arrow Connector 52"/>
          <p:cNvCxnSpPr>
            <a:stCxn id="51" idx="0"/>
            <a:endCxn id="48" idx="3"/>
          </p:cNvCxnSpPr>
          <p:nvPr/>
        </p:nvCxnSpPr>
        <p:spPr>
          <a:xfrm flipV="1">
            <a:off x="5323889" y="5824852"/>
            <a:ext cx="959371" cy="288696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0"/>
            <a:endCxn id="12" idx="4"/>
          </p:cNvCxnSpPr>
          <p:nvPr/>
        </p:nvCxnSpPr>
        <p:spPr>
          <a:xfrm flipH="1" flipV="1">
            <a:off x="4668763" y="5685203"/>
            <a:ext cx="655126" cy="428345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771099" y="4892752"/>
            <a:ext cx="1375371" cy="783488"/>
          </a:xfrm>
          <a:prstGeom prst="line">
            <a:avLst/>
          </a:prstGeom>
          <a:ln w="66675"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575692" y="3939286"/>
            <a:ext cx="1498015" cy="783489"/>
          </a:xfrm>
          <a:prstGeom prst="line">
            <a:avLst/>
          </a:prstGeom>
          <a:ln w="66675">
            <a:solidFill>
              <a:schemeClr val="accent5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" idx="6"/>
            <a:endCxn id="12" idx="2"/>
          </p:cNvCxnSpPr>
          <p:nvPr/>
        </p:nvCxnSpPr>
        <p:spPr>
          <a:xfrm flipV="1">
            <a:off x="2046421" y="5444818"/>
            <a:ext cx="2373911" cy="480770"/>
          </a:xfrm>
          <a:prstGeom prst="line">
            <a:avLst/>
          </a:prstGeom>
          <a:ln w="66675">
            <a:solidFill>
              <a:schemeClr val="accent2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006B-36F6-1D4E-91EF-12E53D37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find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w and all other vertices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265804" cy="4351338"/>
          </a:xfrm>
        </p:spPr>
        <p:txBody>
          <a:bodyPr>
            <a:normAutofit/>
          </a:bodyPr>
          <a:lstStyle/>
          <a:p>
            <a:r>
              <a:rPr lang="en-US" dirty="0"/>
              <a:t>Do a BFS starting at w</a:t>
            </a:r>
          </a:p>
          <a:p>
            <a:r>
              <a:rPr lang="en-US" dirty="0"/>
              <a:t>For all v in L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shortest path between w and v has length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shortest path between w and v is given by the path in the BFS tree.</a:t>
            </a:r>
          </a:p>
          <a:p>
            <a:r>
              <a:rPr lang="en-US" dirty="0"/>
              <a:t>If we never found v, the distance is infinite.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5757" y="1145269"/>
            <a:ext cx="3008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The </a:t>
            </a:r>
            <a:r>
              <a:rPr lang="en-US" sz="1600" b="1" dirty="0">
                <a:solidFill>
                  <a:schemeClr val="accent1"/>
                </a:solidFill>
              </a:rPr>
              <a:t>distance</a:t>
            </a:r>
            <a:r>
              <a:rPr lang="en-US" sz="1600" dirty="0">
                <a:solidFill>
                  <a:schemeClr val="accent1"/>
                </a:solidFill>
              </a:rPr>
              <a:t> between two vertices is the number of edges in the shortest path between them.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906822" y="2083750"/>
            <a:ext cx="3338446" cy="4718200"/>
            <a:chOff x="5805553" y="2085664"/>
            <a:chExt cx="3338446" cy="4718200"/>
          </a:xfrm>
        </p:grpSpPr>
        <p:grpSp>
          <p:nvGrpSpPr>
            <p:cNvPr id="30" name="Group 29"/>
            <p:cNvGrpSpPr/>
            <p:nvPr/>
          </p:nvGrpSpPr>
          <p:grpSpPr>
            <a:xfrm>
              <a:off x="6540561" y="2085664"/>
              <a:ext cx="2603438" cy="4514315"/>
              <a:chOff x="6540561" y="1421988"/>
              <a:chExt cx="2603438" cy="45143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w</a:t>
                  </a: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46" name="Straight Connector 45"/>
            <p:cNvCxnSpPr/>
            <p:nvPr/>
          </p:nvCxnSpPr>
          <p:spPr>
            <a:xfrm flipH="1">
              <a:off x="7159114" y="5524725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7068530" y="5417844"/>
              <a:ext cx="1445043" cy="38643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068529" y="5291745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83486" y="6157533"/>
              <a:ext cx="1274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Call this the “BFS tree”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805553" y="2929243"/>
              <a:ext cx="815171" cy="3576415"/>
              <a:chOff x="5362890" y="2332648"/>
              <a:chExt cx="815171" cy="357641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470138" y="532428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2"/>
                    </a:solidFill>
                  </a:rPr>
                  <a:t>3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399477" y="3215101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5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5"/>
                    </a:solidFill>
                  </a:rPr>
                  <a:t>1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416915" y="4258387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6"/>
                    </a:solidFill>
                  </a:rPr>
                  <a:t>2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62890" y="233264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rgbClr val="7030A0"/>
                    </a:solidFill>
                  </a:rPr>
                  <a:t>0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 flipH="1">
              <a:off x="7430518" y="3432543"/>
              <a:ext cx="410411" cy="506288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840929" y="3432543"/>
              <a:ext cx="582059" cy="61505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21" y="6146459"/>
            <a:ext cx="519456" cy="5311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343" y="2882048"/>
            <a:ext cx="491410" cy="61917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342" y="5509566"/>
            <a:ext cx="1048082" cy="117615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397493" y="6039387"/>
            <a:ext cx="175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 has no Bacon number</a:t>
            </a:r>
          </a:p>
        </p:txBody>
      </p:sp>
      <p:sp>
        <p:nvSpPr>
          <p:cNvPr id="63" name="Oval 62"/>
          <p:cNvSpPr/>
          <p:nvPr/>
        </p:nvSpPr>
        <p:spPr>
          <a:xfrm>
            <a:off x="4686035" y="5924553"/>
            <a:ext cx="618553" cy="465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8261-F4BC-594A-8BFE-2614FBE21CB5}"/>
              </a:ext>
            </a:extLst>
          </p:cNvPr>
          <p:cNvSpPr txBox="1"/>
          <p:nvPr/>
        </p:nvSpPr>
        <p:spPr>
          <a:xfrm>
            <a:off x="43876" y="5032512"/>
            <a:ext cx="2212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Modify the BFS pseudocode to return shortest paths!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Prove that this indeed returns shortest paths!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AB0F39D-0671-8C42-8865-F52B16C1B0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5159" y="5853055"/>
            <a:ext cx="1269880" cy="10749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01DA44-7E9C-164E-A516-8F6836C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/>
      <p:bldP spid="63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59" y="95417"/>
            <a:ext cx="7886700" cy="1044996"/>
          </a:xfrm>
        </p:spPr>
        <p:txBody>
          <a:bodyPr>
            <a:normAutofit fontScale="90000"/>
          </a:bodyPr>
          <a:lstStyle/>
          <a:p>
            <a:r>
              <a:rPr lang="en-US" dirty="0"/>
              <a:t>Why do the vertices in L</a:t>
            </a:r>
            <a:r>
              <a:rPr lang="en-US" baseline="-25000" dirty="0"/>
              <a:t>i</a:t>
            </a:r>
            <a:r>
              <a:rPr lang="en-US" dirty="0"/>
              <a:t> have distance </a:t>
            </a:r>
            <a:r>
              <a:rPr lang="en-US" dirty="0" err="1"/>
              <a:t>i</a:t>
            </a:r>
            <a:r>
              <a:rPr lang="en-US" dirty="0"/>
              <a:t> from v?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237" y="1379772"/>
                <a:ext cx="9017763" cy="50621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Proof by induction.  </a:t>
                </a:r>
              </a:p>
              <a:p>
                <a:r>
                  <a:rPr lang="en-US" dirty="0"/>
                  <a:t>Inductive hypothesis for j: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all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&lt;j the vertices in 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have distance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from v.</a:t>
                </a:r>
              </a:p>
              <a:p>
                <a:r>
                  <a:rPr lang="en-US" dirty="0"/>
                  <a:t>Base case: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0</a:t>
                </a:r>
                <a:r>
                  <a:rPr lang="en-US" dirty="0">
                    <a:solidFill>
                      <a:schemeClr val="accent4"/>
                    </a:solidFill>
                  </a:rPr>
                  <a:t> = {v}, so we’re good.</a:t>
                </a:r>
              </a:p>
              <a:p>
                <a:r>
                  <a:rPr lang="en-US" dirty="0"/>
                  <a:t>Inductive step: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Let w be in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j</a:t>
                </a:r>
                <a:r>
                  <a:rPr lang="en-US" dirty="0">
                    <a:solidFill>
                      <a:schemeClr val="accent4"/>
                    </a:solidFill>
                  </a:rPr>
                  <a:t>.  Want to show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We know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j, since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(v, w’s parent in L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j-1</a:t>
                </a:r>
                <a:r>
                  <a:rPr lang="en-US" dirty="0">
                    <a:solidFill>
                      <a:schemeClr val="accent4"/>
                    </a:solidFill>
                  </a:rPr>
                  <a:t>) = j-1 by induction, so that gives a path of length j from v to w.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On the other hand, dist(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j, since if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&lt; j, w would have shown up in an earlier layer.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Thus,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  <a:p>
                <a:r>
                  <a:rPr lang="en-US" dirty="0"/>
                  <a:t>Conclusion: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each vertex w in V, if w is in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L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j</a:t>
                </a:r>
                <a:r>
                  <a:rPr lang="en-US" dirty="0">
                    <a:solidFill>
                      <a:schemeClr val="accent4"/>
                    </a:solidFill>
                  </a:rPr>
                  <a:t>, then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dist</a:t>
                </a:r>
                <a:r>
                  <a:rPr lang="en-US" dirty="0">
                    <a:solidFill>
                      <a:schemeClr val="accent4"/>
                    </a:solidFill>
                  </a:rPr>
                  <a:t>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v,w</a:t>
                </a:r>
                <a:r>
                  <a:rPr lang="en-US" dirty="0">
                    <a:solidFill>
                      <a:schemeClr val="accent4"/>
                    </a:solidFill>
                  </a:rPr>
                  <a:t>) = j.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237" y="1379772"/>
                <a:ext cx="9017763" cy="5062125"/>
              </a:xfrm>
              <a:blipFill>
                <a:blip r:embed="rId2"/>
                <a:stretch>
                  <a:fillRect l="-985" t="-2256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689438" y="55191"/>
            <a:ext cx="2454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High-level idea!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234" y="279161"/>
            <a:ext cx="1045776" cy="11006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26364" y="1434465"/>
            <a:ext cx="31937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THIS SLIDE SKIPPED IN CLASS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3719C61-1007-E346-8FC9-68D68170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8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34169"/>
          </a:xfrm>
        </p:spPr>
        <p:txBody>
          <a:bodyPr>
            <a:normAutofit/>
          </a:bodyPr>
          <a:lstStyle/>
          <a:p>
            <a:r>
              <a:rPr lang="en-US" dirty="0"/>
              <a:t>The BFS tree is useful for computing distances between pairs of vertices.</a:t>
            </a:r>
          </a:p>
          <a:p>
            <a:r>
              <a:rPr lang="en-US" dirty="0"/>
              <a:t>We can find the shortest path between u and v in time O(</a:t>
            </a:r>
            <a:r>
              <a:rPr lang="en-US" dirty="0" err="1"/>
              <a:t>n+m</a:t>
            </a:r>
            <a:r>
              <a:rPr lang="en-US" dirty="0"/>
              <a:t>).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12951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C26B79-719E-DB44-BABF-C93B1037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Finish up BFS with an application: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Shortest path in unweighted graphs</a:t>
            </a:r>
          </a:p>
          <a:p>
            <a:endParaRPr lang="en-US" dirty="0"/>
          </a:p>
          <a:p>
            <a:r>
              <a:rPr lang="en-US" dirty="0"/>
              <a:t>One more application of DFS: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Finding </a:t>
            </a:r>
          </a:p>
          <a:p>
            <a:pPr marL="457200" lvl="1" indent="0" algn="ctr">
              <a:buNone/>
            </a:pPr>
            <a:r>
              <a:rPr lang="en-US" sz="3600" b="1" dirty="0">
                <a:solidFill>
                  <a:schemeClr val="accent4"/>
                </a:solidFill>
              </a:rPr>
              <a:t>Strongly Connected Components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But first!  Let’s briefly recap DFS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E3DB-EB74-2743-B536-D13D46FD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24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32966B-DFE2-5442-B3FE-17C2869326AE}"/>
              </a:ext>
            </a:extLst>
          </p:cNvPr>
          <p:cNvSpPr/>
          <p:nvPr/>
        </p:nvSpPr>
        <p:spPr>
          <a:xfrm rot="8434147">
            <a:off x="6870357" y="3262184"/>
            <a:ext cx="1482811" cy="72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4799"/>
            <a:ext cx="86753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Recall: DFS</a:t>
            </a:r>
            <a:br>
              <a:rPr lang="en-US" dirty="0"/>
            </a:br>
            <a:r>
              <a:rPr lang="en-US" sz="2700" dirty="0">
                <a:solidFill>
                  <a:schemeClr val="accent4"/>
                </a:solidFill>
              </a:rPr>
              <a:t>It’s how you’d explore a labyrinth with chalk and a piece of 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80329"/>
            <a:ext cx="4269684" cy="2670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79989" y="2408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58789" y="402764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4509546"/>
            <a:ext cx="957166" cy="1279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2" idx="0"/>
          </p:cNvCxnSpPr>
          <p:nvPr/>
        </p:nvCxnSpPr>
        <p:spPr>
          <a:xfrm flipV="1">
            <a:off x="1787318" y="2973294"/>
            <a:ext cx="985253" cy="281539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772571" y="2973294"/>
            <a:ext cx="178800" cy="1054349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557183" y="3748926"/>
            <a:ext cx="1187300" cy="36139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07401" y="219656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02972" y="3088446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46551" y="173635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58808" y="212184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7" idx="2"/>
            <a:endCxn id="10" idx="6"/>
          </p:cNvCxnSpPr>
          <p:nvPr/>
        </p:nvCxnSpPr>
        <p:spPr>
          <a:xfrm flipH="1">
            <a:off x="3065153" y="2478856"/>
            <a:ext cx="1342248" cy="2121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0" idx="6"/>
          </p:cNvCxnSpPr>
          <p:nvPr/>
        </p:nvCxnSpPr>
        <p:spPr>
          <a:xfrm flipH="1" flipV="1">
            <a:off x="3065153" y="2691002"/>
            <a:ext cx="3037819" cy="67973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8" idx="0"/>
            <a:endCxn id="19" idx="4"/>
          </p:cNvCxnSpPr>
          <p:nvPr/>
        </p:nvCxnSpPr>
        <p:spPr>
          <a:xfrm flipV="1">
            <a:off x="6395554" y="2300944"/>
            <a:ext cx="43579" cy="78750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9" idx="3"/>
          </p:cNvCxnSpPr>
          <p:nvPr/>
        </p:nvCxnSpPr>
        <p:spPr>
          <a:xfrm flipV="1">
            <a:off x="3158258" y="2218262"/>
            <a:ext cx="3073988" cy="18920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0" idx="2"/>
            <a:endCxn id="17" idx="6"/>
          </p:cNvCxnSpPr>
          <p:nvPr/>
        </p:nvCxnSpPr>
        <p:spPr>
          <a:xfrm flipH="1">
            <a:off x="4992565" y="2404133"/>
            <a:ext cx="2866243" cy="7472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1"/>
            <a:endCxn id="17" idx="6"/>
          </p:cNvCxnSpPr>
          <p:nvPr/>
        </p:nvCxnSpPr>
        <p:spPr>
          <a:xfrm flipH="1" flipV="1">
            <a:off x="4992565" y="2478856"/>
            <a:ext cx="1196102" cy="69227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2"/>
            <a:endCxn id="12" idx="6"/>
          </p:cNvCxnSpPr>
          <p:nvPr/>
        </p:nvCxnSpPr>
        <p:spPr>
          <a:xfrm flipH="1">
            <a:off x="2079900" y="3370739"/>
            <a:ext cx="4023072" cy="27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0" idx="3"/>
          </p:cNvCxnSpPr>
          <p:nvPr/>
        </p:nvCxnSpPr>
        <p:spPr>
          <a:xfrm flipV="1">
            <a:off x="6688136" y="2603743"/>
            <a:ext cx="1256367" cy="76699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7" idx="3"/>
            <a:endCxn id="9" idx="6"/>
          </p:cNvCxnSpPr>
          <p:nvPr/>
        </p:nvCxnSpPr>
        <p:spPr>
          <a:xfrm flipH="1">
            <a:off x="1642878" y="2678466"/>
            <a:ext cx="2850218" cy="870849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25067" y="135467"/>
            <a:ext cx="3016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Today, all graphs are </a:t>
            </a:r>
            <a:r>
              <a:rPr lang="en-US" b="1" dirty="0">
                <a:solidFill>
                  <a:srgbClr val="CF6E6C"/>
                </a:solidFill>
              </a:rPr>
              <a:t>directed</a:t>
            </a:r>
            <a:r>
              <a:rPr lang="en-US" dirty="0">
                <a:solidFill>
                  <a:srgbClr val="CF6E6C"/>
                </a:solidFill>
              </a:rPr>
              <a:t>!  Check that the things we did last week still all 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E8DD4D-186B-744A-BD41-8DCB0EF5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6032" y="5191917"/>
            <a:ext cx="300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picture we had in the last lecture, except I’ve directed all the edges.  Notice that there </a:t>
            </a:r>
            <a:r>
              <a:rPr lang="en-US" b="1" dirty="0">
                <a:solidFill>
                  <a:srgbClr val="7030A0"/>
                </a:solidFill>
              </a:rPr>
              <a:t>ARE</a:t>
            </a:r>
            <a:r>
              <a:rPr lang="en-US" dirty="0">
                <a:solidFill>
                  <a:srgbClr val="7030A0"/>
                </a:solidFill>
              </a:rPr>
              <a:t> cycles.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4C92-8135-734B-ACFD-9EECF5DD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cxnSp>
        <p:nvCxnSpPr>
          <p:cNvPr id="27" name="Straight Connector 26"/>
          <p:cNvCxnSpPr>
            <a:stCxn id="39" idx="0"/>
            <a:endCxn id="37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9" idx="0"/>
            <a:endCxn id="35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7" idx="1"/>
            <a:endCxn id="35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7" idx="2"/>
            <a:endCxn id="34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7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9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4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ED434-1B22-1242-93E9-3F8165ED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731" y="363684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55" name="Straight Connector 54"/>
          <p:cNvCxnSpPr>
            <a:stCxn id="63" idx="0"/>
            <a:endCxn id="62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3" idx="0"/>
            <a:endCxn id="61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2" idx="1"/>
            <a:endCxn id="61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2" idx="2"/>
            <a:endCxn id="60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61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2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3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0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DB66-3360-4845-9A08-B1BCD686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6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84" y="509847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6D9E-98E5-E846-B751-5E73E7E4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6129-AB8D-3247-A1BE-2BD3CB3F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my inbox this morning …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53214E-A9AF-5944-AE81-CCE94150F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914" y="1748193"/>
            <a:ext cx="625417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4F7E-8E79-4B4F-84A4-9AB8F03B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859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76D5-B492-1548-ACB6-E68D22A7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0815" y="3462275"/>
            <a:ext cx="8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start=4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9A833-5787-1D4B-93DA-BFBBF0D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7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D1D8-635F-B64D-95D1-281DB086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8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724" y="448368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5FEE3-D635-2B4F-AF04-C07827C7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8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84010" y="1754491"/>
            <a:ext cx="84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30BE1-0A88-C949-BB82-0B4AE3DB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173B2-0DEF-EC4A-A541-D6CFBC83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83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168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4D0B6-65C9-7F4C-9B07-2AD8B81A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17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66" y="509589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AF7-1A41-814B-9710-A5C32198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589" y="3697606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F80E4-4F7B-1D45-A62C-AE1B98D8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8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4153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CE2AD-C53A-0B4E-9CCD-9D34C273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BEB9-2355-4A4C-8A59-D60E697F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96A499-A2A0-D747-B0C1-C2A057F2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11" y="0"/>
            <a:ext cx="5774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8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167" y="134146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rgbClr val="CF6E6C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50043" y="2461808"/>
            <a:ext cx="131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start=11</a:t>
            </a:r>
          </a:p>
          <a:p>
            <a:r>
              <a:rPr lang="en-US" dirty="0"/>
              <a:t>leave=12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AEA6D-7A2B-DA44-AEBC-CB7E7157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5280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774928">
            <a:off x="5968370" y="5293777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Labyrinth: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0469" y="3811121"/>
            <a:ext cx="102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start=0</a:t>
            </a:r>
          </a:p>
          <a:p>
            <a:r>
              <a:rPr lang="en-US" dirty="0"/>
              <a:t>leave=13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50043" y="2461808"/>
            <a:ext cx="131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start=11</a:t>
            </a:r>
          </a:p>
          <a:p>
            <a:r>
              <a:rPr lang="en-US" dirty="0"/>
              <a:t>leave=12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0629-1085-B842-9BBB-E17C2DA8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 </a:t>
            </a:r>
            <a:br>
              <a:rPr lang="en-US" dirty="0"/>
            </a:br>
            <a:r>
              <a:rPr lang="en-US" sz="3100" dirty="0">
                <a:solidFill>
                  <a:schemeClr val="accent5"/>
                </a:solidFill>
              </a:rPr>
              <a:t>implicitly creates a tree on everything you can reach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7" name="Straight Connector 26"/>
              <p:cNvCxnSpPr>
                <a:stCxn id="25" idx="4"/>
                <a:endCxn id="29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9" name="Straight Connector 28"/>
              <p:cNvCxnSpPr>
                <a:stCxn id="29" idx="4"/>
                <a:endCxn id="31" idx="0"/>
              </p:cNvCxnSpPr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2" name="Straight Connector 31"/>
              <p:cNvCxnSpPr>
                <a:stCxn id="31" idx="4"/>
                <a:endCxn id="40" idx="0"/>
              </p:cNvCxnSpPr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34" name="Straight Connector 33"/>
              <p:cNvCxnSpPr>
                <a:stCxn id="40" idx="4"/>
              </p:cNvCxnSpPr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38" name="Straight Connector 37"/>
              <p:cNvCxnSpPr>
                <a:stCxn id="25" idx="4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CF6E6C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40" name="Straight Connector 39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79375" cmpd="dbl">
              <a:solidFill>
                <a:schemeClr val="accent4"/>
              </a:solidFill>
              <a:prstDash val="solid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73025" cmpd="dbl">
              <a:solidFill>
                <a:schemeClr val="accent4"/>
              </a:solidFill>
              <a:prstDash val="solid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1" idx="4"/>
            </p:cNvCxnSpPr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76200" cmpd="dbl">
              <a:solidFill>
                <a:schemeClr val="accent4"/>
              </a:solidFill>
              <a:prstDash val="solid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490681" y="4867569"/>
            <a:ext cx="15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B1B17"/>
                </a:solidFill>
              </a:rPr>
              <a:t>Call this the “DFS tree”</a:t>
            </a:r>
          </a:p>
        </p:txBody>
      </p:sp>
      <p:cxnSp>
        <p:nvCxnSpPr>
          <p:cNvPr id="53" name="Straight Connector 52"/>
          <p:cNvCxnSpPr>
            <a:stCxn id="8" idx="7"/>
          </p:cNvCxnSpPr>
          <p:nvPr/>
        </p:nvCxnSpPr>
        <p:spPr>
          <a:xfrm flipV="1">
            <a:off x="1677595" y="4770141"/>
            <a:ext cx="1138912" cy="809873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349609" y="2734404"/>
            <a:ext cx="466898" cy="170177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340455" y="3833493"/>
            <a:ext cx="1407677" cy="769669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2514683" y="2665238"/>
            <a:ext cx="1473597" cy="2638426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221729" y="3666513"/>
            <a:ext cx="466898" cy="1401006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46655" y="3597347"/>
            <a:ext cx="1376898" cy="83883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757527" y="5303664"/>
            <a:ext cx="2230752" cy="472290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408830" y="2718610"/>
            <a:ext cx="2261200" cy="947904"/>
          </a:xfrm>
          <a:prstGeom prst="line">
            <a:avLst/>
          </a:prstGeom>
          <a:ln w="66675">
            <a:solidFill>
              <a:srgbClr val="CF6E6C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524078" y="2734404"/>
            <a:ext cx="825531" cy="280540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E04E-2D89-784A-8276-4DEDDD1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chemeClr val="accent4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chemeClr val="accent4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9B7BDC3-34F7-224E-92E0-8E804A2E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5.92593E-6 L 0.20296 0.17778 L 0.03629 0.35163 L 0.31876 0.26667 L 0.37397 0.01922 L 0.30869 0.3014 L 0.13907 -0.11782 L 0.29706 0.29746 L 0.04497 0.35927 L 0.20001 0.16991 L -0.00711 0.07339 L 0.28977 -0.08124 L -0.00572 0.07524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1387416">
            <a:off x="6472651" y="3592005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about these vertices???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A5FA9B5-429D-5B41-8ED0-58E6732E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7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713" y="3697312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C1BA6F2-249B-5C4D-85AA-75DD256F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1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830" y="4615838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BD2AACF-AF8C-454E-9403-FADA152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8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63681">
            <a:off x="7247281" y="4706179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BF368B9-04B0-D148-A921-0B64E66E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0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124" y="4557706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E67A050-FF7D-F441-B728-1CC737C9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8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180" y="3677238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FBB530A-CF87-894C-B7F5-824B94CE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representation and depth-first search</a:t>
            </a:r>
          </a:p>
          <a:p>
            <a:r>
              <a:rPr lang="en-US" dirty="0"/>
              <a:t>Plus, applications!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Topological sorting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In-order traversal of BSTs</a:t>
            </a:r>
          </a:p>
          <a:p>
            <a:pPr lvl="1"/>
            <a:endParaRPr lang="en-US" dirty="0"/>
          </a:p>
          <a:p>
            <a:r>
              <a:rPr lang="en-US" dirty="0"/>
              <a:t>The key was paying attention to the structure of the tree that the search algorithm implicitly builds.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88C07-56F2-4A4C-9C87-A589A138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CF6E6C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CF6E6C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496" y="2953098"/>
            <a:ext cx="1855729" cy="9889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20061" y="255655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57561" y="3435485"/>
            <a:ext cx="2153262" cy="9889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flipH="1">
            <a:off x="6244221" y="3096540"/>
            <a:ext cx="158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110823" y="2761446"/>
            <a:ext cx="0" cy="4235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65DC956-DEE5-5C49-BE7A-B3652127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rgbClr val="CF6E6C"/>
                </a:solidFill>
              </a:rPr>
              <a:t>depth-first forest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362865" y="2154008"/>
            <a:ext cx="4977312" cy="4622320"/>
            <a:chOff x="2362865" y="2154008"/>
            <a:chExt cx="4977312" cy="4622320"/>
          </a:xfrm>
        </p:grpSpPr>
        <p:sp>
          <p:nvSpPr>
            <p:cNvPr id="22" name="Oval 21"/>
            <p:cNvSpPr/>
            <p:nvPr/>
          </p:nvSpPr>
          <p:spPr>
            <a:xfrm>
              <a:off x="5787544" y="3036926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cxnSp>
          <p:nvCxnSpPr>
            <p:cNvPr id="23" name="Straight Connector 22"/>
            <p:cNvCxnSpPr>
              <a:stCxn id="22" idx="2"/>
              <a:endCxn id="49" idx="6"/>
            </p:cNvCxnSpPr>
            <p:nvPr/>
          </p:nvCxnSpPr>
          <p:spPr>
            <a:xfrm flipH="1">
              <a:off x="2949948" y="3263735"/>
              <a:ext cx="2837596" cy="3315616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5344664" y="3974839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6008984" y="4886204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</a:t>
              </a:r>
            </a:p>
          </p:txBody>
        </p:sp>
        <p:cxnSp>
          <p:nvCxnSpPr>
            <p:cNvPr id="28" name="Straight Connector 27"/>
            <p:cNvCxnSpPr>
              <a:stCxn id="22" idx="3"/>
              <a:endCxn id="26" idx="7"/>
            </p:cNvCxnSpPr>
            <p:nvPr/>
          </p:nvCxnSpPr>
          <p:spPr>
            <a:xfrm flipH="1">
              <a:off x="5722686" y="3424112"/>
              <a:ext cx="129716" cy="617158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2" idx="5"/>
              <a:endCxn id="27" idx="0"/>
            </p:cNvCxnSpPr>
            <p:nvPr/>
          </p:nvCxnSpPr>
          <p:spPr>
            <a:xfrm>
              <a:off x="6165566" y="3424112"/>
              <a:ext cx="64858" cy="1462092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6"/>
              <a:endCxn id="27" idx="1"/>
            </p:cNvCxnSpPr>
            <p:nvPr/>
          </p:nvCxnSpPr>
          <p:spPr>
            <a:xfrm>
              <a:off x="5787544" y="4201648"/>
              <a:ext cx="286298" cy="750987"/>
            </a:xfrm>
            <a:prstGeom prst="line">
              <a:avLst/>
            </a:prstGeom>
            <a:ln w="66675">
              <a:solidFill>
                <a:srgbClr val="CF6E6C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7" idx="2"/>
              <a:endCxn id="26" idx="5"/>
            </p:cNvCxnSpPr>
            <p:nvPr/>
          </p:nvCxnSpPr>
          <p:spPr>
            <a:xfrm flipH="1" flipV="1">
              <a:off x="5722686" y="4362025"/>
              <a:ext cx="286298" cy="750988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186915" y="2154008"/>
              <a:ext cx="2153262" cy="9889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362865" y="2261085"/>
              <a:ext cx="1987695" cy="4515243"/>
              <a:chOff x="410247" y="1324882"/>
              <a:chExt cx="2391844" cy="534052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10247" y="1324882"/>
                <a:ext cx="2391844" cy="5340522"/>
                <a:chOff x="6435750" y="1324882"/>
                <a:chExt cx="2391844" cy="534052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523651" y="2367954"/>
                  <a:ext cx="2303943" cy="4297450"/>
                  <a:chOff x="6523651" y="2367954"/>
                  <a:chExt cx="2303943" cy="4297450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>
                    <a:off x="7643343" y="2367954"/>
                    <a:ext cx="618553" cy="465959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A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 flipH="1">
                    <a:off x="7525848" y="2816946"/>
                    <a:ext cx="410411" cy="506288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7216571" y="3323234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B</a:t>
                    </a:r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7458290" y="3789194"/>
                    <a:ext cx="67558" cy="348396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Oval 45"/>
                  <p:cNvSpPr/>
                  <p:nvPr/>
                </p:nvSpPr>
                <p:spPr>
                  <a:xfrm>
                    <a:off x="7149013" y="4137590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C</a:t>
                    </a:r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6974854" y="5131589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G</a:t>
                    </a:r>
                  </a:p>
                </p:txBody>
              </p:sp>
              <p:cxnSp>
                <p:nvCxnSpPr>
                  <p:cNvPr id="48" name="Straight Connector 47"/>
                  <p:cNvCxnSpPr/>
                  <p:nvPr/>
                </p:nvCxnSpPr>
                <p:spPr>
                  <a:xfrm flipH="1">
                    <a:off x="7284131" y="4603550"/>
                    <a:ext cx="174159" cy="528039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>
                    <a:off x="6523651" y="6199444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F</a:t>
                    </a:r>
                  </a:p>
                </p:txBody>
              </p:sp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6832928" y="5597549"/>
                    <a:ext cx="451203" cy="601895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/>
                  <p:cNvSpPr/>
                  <p:nvPr/>
                </p:nvSpPr>
                <p:spPr>
                  <a:xfrm>
                    <a:off x="7851424" y="6125588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D</a:t>
                    </a:r>
                  </a:p>
                </p:txBody>
              </p: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7454956" y="5531232"/>
                    <a:ext cx="705745" cy="594356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Oval 52"/>
                  <p:cNvSpPr/>
                  <p:nvPr/>
                </p:nvSpPr>
                <p:spPr>
                  <a:xfrm>
                    <a:off x="8209041" y="3432003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</a:t>
                    </a:r>
                  </a:p>
                </p:txBody>
              </p: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7936259" y="2816946"/>
                    <a:ext cx="582059" cy="615057"/>
                  </a:xfrm>
                  <a:prstGeom prst="line">
                    <a:avLst/>
                  </a:prstGeom>
                  <a:ln w="66675">
                    <a:solidFill>
                      <a:srgbClr val="CF6E6C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5750" y="1324882"/>
                  <a:ext cx="2321471" cy="116146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498148" y="3556214"/>
                <a:ext cx="1637050" cy="2876210"/>
                <a:chOff x="6523651" y="3556214"/>
                <a:chExt cx="1637050" cy="287621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7744539" y="3720956"/>
                  <a:ext cx="416162" cy="2404632"/>
                </a:xfrm>
                <a:prstGeom prst="line">
                  <a:avLst/>
                </a:prstGeom>
                <a:ln w="79375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6523651" y="3556214"/>
                  <a:ext cx="692920" cy="2876210"/>
                </a:xfrm>
                <a:prstGeom prst="line">
                  <a:avLst/>
                </a:prstGeom>
                <a:ln w="73025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 flipV="1">
                  <a:off x="7458290" y="4603550"/>
                  <a:ext cx="702411" cy="1522038"/>
                </a:xfrm>
                <a:prstGeom prst="line">
                  <a:avLst/>
                </a:prstGeom>
                <a:ln w="76200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66" name="Straight Connector 65"/>
          <p:cNvCxnSpPr/>
          <p:nvPr/>
        </p:nvCxnSpPr>
        <p:spPr>
          <a:xfrm flipV="1">
            <a:off x="7340177" y="2261085"/>
            <a:ext cx="0" cy="468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362865" y="2225020"/>
            <a:ext cx="0" cy="468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10539" y="5817421"/>
            <a:ext cx="217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DFS forest is made up of DFS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98B57-C179-D84E-A0E9-DE33B153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25" y="14749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Recall:</a:t>
            </a:r>
            <a:br>
              <a:rPr lang="en-US" dirty="0"/>
            </a:br>
            <a:endParaRPr lang="en-US" sz="3200" dirty="0">
              <a:solidFill>
                <a:srgbClr val="FF7F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88831" y="1797047"/>
            <a:ext cx="5879133" cy="4373988"/>
            <a:chOff x="197257" y="1797047"/>
            <a:chExt cx="6868182" cy="5052191"/>
          </a:xfrm>
        </p:grpSpPr>
        <p:sp>
          <p:nvSpPr>
            <p:cNvPr id="6" name="TextBox 5"/>
            <p:cNvSpPr txBox="1"/>
            <p:nvPr/>
          </p:nvSpPr>
          <p:spPr>
            <a:xfrm>
              <a:off x="198343" y="1797047"/>
              <a:ext cx="6867096" cy="430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v is a descendent of w in this tree:</a:t>
              </a:r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w is a descendent of v in this tree:</a:t>
              </a:r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neither are descendants of each other:</a:t>
              </a:r>
            </a:p>
            <a:p>
              <a:pPr marL="457200" indent="-457200">
                <a:buFont typeface="Arial" charset="0"/>
                <a:buChar char="•"/>
              </a:pPr>
              <a:endParaRPr lang="en-US" sz="2000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60612" y="2395117"/>
              <a:ext cx="5217459" cy="753385"/>
              <a:chOff x="860612" y="2395117"/>
              <a:chExt cx="5217459" cy="75338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860612" y="3124244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228241" y="2399377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54462" y="2407643"/>
                <a:ext cx="977959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1705161" y="2869308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2325928" y="2399377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H="1">
                <a:off x="2802847" y="2869308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3481467" y="2395117"/>
                <a:ext cx="905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3995965" y="283999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427853" y="283999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836906" y="4066999"/>
              <a:ext cx="5217459" cy="791906"/>
              <a:chOff x="836906" y="4066999"/>
              <a:chExt cx="5217459" cy="79190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836906" y="4834648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681455" y="457971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2779141" y="457971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972259" y="455040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5417748" y="4553443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2204195" y="4084616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98807" y="4066999"/>
                <a:ext cx="9779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63534" y="4104043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892924" y="4070913"/>
                <a:ext cx="90576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836905" y="5689626"/>
              <a:ext cx="5217459" cy="772698"/>
              <a:chOff x="819529" y="5792612"/>
              <a:chExt cx="5217459" cy="77269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>
                <a:off x="819529" y="6541051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3479620" y="5792612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813379" y="5824451"/>
                <a:ext cx="977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flipH="1">
                <a:off x="1664078" y="628611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1134343" y="5812774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H="1">
                <a:off x="2761765" y="628611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2228307" y="5811966"/>
                <a:ext cx="9057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H="1">
                <a:off x="3954881" y="6256804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5386770" y="6256804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3766812" y="6458190"/>
              <a:ext cx="3270913" cy="39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(or the other way around)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7257" y="2754914"/>
              <a:ext cx="123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timeline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0955" y="1207092"/>
            <a:ext cx="2097931" cy="5458312"/>
            <a:chOff x="6523651" y="1207092"/>
            <a:chExt cx="2744479" cy="5458312"/>
          </a:xfrm>
        </p:grpSpPr>
        <p:grpSp>
          <p:nvGrpSpPr>
            <p:cNvPr id="17" name="Group 16"/>
            <p:cNvGrpSpPr/>
            <p:nvPr/>
          </p:nvGrpSpPr>
          <p:grpSpPr>
            <a:xfrm>
              <a:off x="6523651" y="1493386"/>
              <a:ext cx="2620348" cy="5172018"/>
              <a:chOff x="6523651" y="1493386"/>
              <a:chExt cx="2620348" cy="517201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325478" y="1493386"/>
                <a:ext cx="1818521" cy="988962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6523651" y="2350986"/>
                <a:ext cx="2303943" cy="4314418"/>
                <a:chOff x="6523651" y="2350986"/>
                <a:chExt cx="2303943" cy="4314418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7525848" y="2816946"/>
                  <a:ext cx="410411" cy="506288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7458290" y="3789194"/>
                  <a:ext cx="67558" cy="348396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7149013" y="4137590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974854" y="5131589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7284131" y="4603550"/>
                  <a:ext cx="174159" cy="528039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6523651" y="619944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6832928" y="5597549"/>
                  <a:ext cx="451203" cy="601895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/>
                <p:cNvSpPr/>
                <p:nvPr/>
              </p:nvSpPr>
              <p:spPr>
                <a:xfrm>
                  <a:off x="7851424" y="6125588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454956" y="5531232"/>
                  <a:ext cx="705745" cy="594356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936259" y="2816946"/>
                  <a:ext cx="582059" cy="615057"/>
                </a:xfrm>
                <a:prstGeom prst="line">
                  <a:avLst/>
                </a:prstGeom>
                <a:ln w="66675">
                  <a:solidFill>
                    <a:srgbClr val="CF6E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Group 33"/>
            <p:cNvGrpSpPr/>
            <p:nvPr/>
          </p:nvGrpSpPr>
          <p:grpSpPr>
            <a:xfrm>
              <a:off x="6523651" y="3556214"/>
              <a:ext cx="1637050" cy="2876210"/>
              <a:chOff x="6523651" y="3556214"/>
              <a:chExt cx="1637050" cy="28762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7744539" y="3720956"/>
                <a:ext cx="416162" cy="2404632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523651" y="3556214"/>
                <a:ext cx="692920" cy="2876210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7458290" y="4603550"/>
                <a:ext cx="702411" cy="1522038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7525847" y="1207092"/>
              <a:ext cx="1742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F00"/>
                  </a:solidFill>
                </a:rPr>
                <a:t>DFS tree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140190" y="1656966"/>
            <a:ext cx="1508368" cy="2451715"/>
            <a:chOff x="-140190" y="1656966"/>
            <a:chExt cx="1508368" cy="2451715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0190" y="1656966"/>
              <a:ext cx="1396140" cy="988962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50408" y="2561704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H="1">
              <a:off x="373099" y="3027664"/>
              <a:ext cx="313726" cy="506288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136682" y="3533952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895345" y="3642721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86825" y="3027664"/>
              <a:ext cx="444937" cy="615057"/>
            </a:xfrm>
            <a:prstGeom prst="line">
              <a:avLst/>
            </a:prstGeom>
            <a:ln w="66675">
              <a:solidFill>
                <a:srgbClr val="CF6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58191" y="5898496"/>
            <a:ext cx="2461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If v and w are </a:t>
            </a:r>
            <a:r>
              <a:rPr lang="en-US">
                <a:solidFill>
                  <a:srgbClr val="CF6E6C"/>
                </a:solidFill>
              </a:rPr>
              <a:t>in different trees, it’s always this last one.</a:t>
            </a:r>
          </a:p>
        </p:txBody>
      </p:sp>
      <p:cxnSp>
        <p:nvCxnSpPr>
          <p:cNvPr id="22" name="Straight Arrow Connector 21"/>
          <p:cNvCxnSpPr>
            <a:stCxn id="14" idx="0"/>
          </p:cNvCxnSpPr>
          <p:nvPr/>
        </p:nvCxnSpPr>
        <p:spPr>
          <a:xfrm flipV="1">
            <a:off x="1388831" y="5398502"/>
            <a:ext cx="570399" cy="49999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0603" y="873010"/>
            <a:ext cx="5177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(Works the same with DFS forests)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1A6BC-D4E2-8341-82B3-2A494FBA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60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Enough of review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63787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  <a:latin typeface="+mn-lt"/>
              </a:rPr>
              <a:t>Strongly connected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F0DFA-CEA4-5D44-9FF7-2346CE6B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96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54" y="1745419"/>
            <a:ext cx="8674376" cy="1970456"/>
          </a:xfrm>
        </p:spPr>
        <p:txBody>
          <a:bodyPr/>
          <a:lstStyle/>
          <a:p>
            <a:r>
              <a:rPr lang="en-US" dirty="0"/>
              <a:t>A directed graph G = (V,E) is </a:t>
            </a:r>
            <a:r>
              <a:rPr lang="en-US" b="1" dirty="0"/>
              <a:t>strongly connected</a:t>
            </a:r>
            <a:r>
              <a:rPr lang="en-US" dirty="0"/>
              <a:t> if: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v, w in V: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 path from v to w and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 path from w to v.</a:t>
            </a:r>
          </a:p>
        </p:txBody>
      </p:sp>
      <p:sp>
        <p:nvSpPr>
          <p:cNvPr id="4" name="Oval 3"/>
          <p:cNvSpPr/>
          <p:nvPr/>
        </p:nvSpPr>
        <p:spPr>
          <a:xfrm>
            <a:off x="926884" y="45001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94531" y="41953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0537" y="5090235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08977" y="41953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4" idx="6"/>
            <a:endCxn id="5" idx="3"/>
          </p:cNvCxnSpPr>
          <p:nvPr/>
        </p:nvCxnSpPr>
        <p:spPr>
          <a:xfrm flipV="1">
            <a:off x="1440920" y="4613273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6" idx="1"/>
          </p:cNvCxnSpPr>
          <p:nvPr/>
        </p:nvCxnSpPr>
        <p:spPr>
          <a:xfrm>
            <a:off x="2333288" y="4613273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7" idx="3"/>
          </p:cNvCxnSpPr>
          <p:nvPr/>
        </p:nvCxnSpPr>
        <p:spPr>
          <a:xfrm flipV="1">
            <a:off x="3439294" y="4613273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5" idx="6"/>
          </p:cNvCxnSpPr>
          <p:nvPr/>
        </p:nvCxnSpPr>
        <p:spPr>
          <a:xfrm flipH="1">
            <a:off x="2408567" y="4267035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2"/>
            <a:endCxn id="4" idx="7"/>
          </p:cNvCxnSpPr>
          <p:nvPr/>
        </p:nvCxnSpPr>
        <p:spPr>
          <a:xfrm flipH="1">
            <a:off x="1365641" y="4440154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107842" y="44284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075489" y="41236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81495" y="50185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889935" y="41236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7" idx="6"/>
            <a:endCxn id="28" idx="3"/>
          </p:cNvCxnSpPr>
          <p:nvPr/>
        </p:nvCxnSpPr>
        <p:spPr>
          <a:xfrm flipV="1">
            <a:off x="5621878" y="4541565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8" idx="5"/>
            <a:endCxn id="29" idx="1"/>
          </p:cNvCxnSpPr>
          <p:nvPr/>
        </p:nvCxnSpPr>
        <p:spPr>
          <a:xfrm>
            <a:off x="6514246" y="4541565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9" idx="7"/>
            <a:endCxn id="30" idx="3"/>
          </p:cNvCxnSpPr>
          <p:nvPr/>
        </p:nvCxnSpPr>
        <p:spPr>
          <a:xfrm flipV="1">
            <a:off x="7620252" y="4541565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1"/>
            <a:endCxn id="28" idx="6"/>
          </p:cNvCxnSpPr>
          <p:nvPr/>
        </p:nvCxnSpPr>
        <p:spPr>
          <a:xfrm flipH="1">
            <a:off x="6589525" y="4195327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72209" y="6029739"/>
            <a:ext cx="224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strongly connected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50368" y="5973596"/>
            <a:ext cx="255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strongly connected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F4CC4-8602-6B49-A4D8-D6474260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25" grpId="0" animBg="1"/>
      <p:bldP spid="26" grpId="0" animBg="1"/>
      <p:bldP spid="27" grpId="0" animBg="1"/>
      <p:bldP spid="28" grpId="0" animBg="1"/>
      <p:bldP spid="34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41" y="35867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We can decompose a graph into </a:t>
            </a:r>
            <a:br>
              <a:rPr lang="en-US" sz="4000" dirty="0"/>
            </a:br>
            <a:r>
              <a:rPr lang="en-US" b="1" dirty="0"/>
              <a:t>strongly connected components </a:t>
            </a:r>
            <a:r>
              <a:rPr lang="en-US" sz="3600" dirty="0">
                <a:solidFill>
                  <a:srgbClr val="CF6E6C"/>
                </a:solidFill>
              </a:rPr>
              <a:t>(SCCs)</a:t>
            </a:r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26884" y="42085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94531" y="39037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0537" y="4798691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08977" y="39037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6"/>
            <a:endCxn id="7" idx="3"/>
          </p:cNvCxnSpPr>
          <p:nvPr/>
        </p:nvCxnSpPr>
        <p:spPr>
          <a:xfrm flipV="1">
            <a:off x="1440920" y="4321729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5"/>
            <a:endCxn id="8" idx="1"/>
          </p:cNvCxnSpPr>
          <p:nvPr/>
        </p:nvCxnSpPr>
        <p:spPr>
          <a:xfrm>
            <a:off x="2333288" y="4321729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7"/>
            <a:endCxn id="9" idx="3"/>
          </p:cNvCxnSpPr>
          <p:nvPr/>
        </p:nvCxnSpPr>
        <p:spPr>
          <a:xfrm flipV="1">
            <a:off x="3439294" y="4321729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1"/>
            <a:endCxn id="7" idx="6"/>
          </p:cNvCxnSpPr>
          <p:nvPr/>
        </p:nvCxnSpPr>
        <p:spPr>
          <a:xfrm flipH="1">
            <a:off x="2408567" y="3975491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  <a:endCxn id="6" idx="7"/>
          </p:cNvCxnSpPr>
          <p:nvPr/>
        </p:nvCxnSpPr>
        <p:spPr>
          <a:xfrm flipH="1">
            <a:off x="1365641" y="4148610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062419" y="3008875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78825" y="208696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35843" y="370115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66754" y="283575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2" name="Straight Connector 251"/>
          <p:cNvCxnSpPr>
            <a:stCxn id="17" idx="5"/>
            <a:endCxn id="19" idx="2"/>
          </p:cNvCxnSpPr>
          <p:nvPr/>
        </p:nvCxnSpPr>
        <p:spPr>
          <a:xfrm>
            <a:off x="5501176" y="3426821"/>
            <a:ext cx="434667" cy="5191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19" idx="7"/>
            <a:endCxn id="20" idx="4"/>
          </p:cNvCxnSpPr>
          <p:nvPr/>
        </p:nvCxnSpPr>
        <p:spPr>
          <a:xfrm flipV="1">
            <a:off x="6374600" y="3325410"/>
            <a:ext cx="249172" cy="44745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>
            <a:stCxn id="20" idx="1"/>
            <a:endCxn id="18" idx="6"/>
          </p:cNvCxnSpPr>
          <p:nvPr/>
        </p:nvCxnSpPr>
        <p:spPr>
          <a:xfrm flipH="1" flipV="1">
            <a:off x="6192861" y="2331796"/>
            <a:ext cx="249172" cy="575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>
            <a:stCxn id="18" idx="3"/>
            <a:endCxn id="17" idx="7"/>
          </p:cNvCxnSpPr>
          <p:nvPr/>
        </p:nvCxnSpPr>
        <p:spPr>
          <a:xfrm flipH="1">
            <a:off x="5501176" y="2504915"/>
            <a:ext cx="252928" cy="575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>
            <a:stCxn id="17" idx="3"/>
            <a:endCxn id="7" idx="7"/>
          </p:cNvCxnSpPr>
          <p:nvPr/>
        </p:nvCxnSpPr>
        <p:spPr>
          <a:xfrm flipH="1">
            <a:off x="4147734" y="3426821"/>
            <a:ext cx="989964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/>
          <p:cNvSpPr/>
          <p:nvPr/>
        </p:nvSpPr>
        <p:spPr>
          <a:xfrm>
            <a:off x="7319709" y="525269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8" name="Oval 617"/>
          <p:cNvSpPr/>
          <p:nvPr/>
        </p:nvSpPr>
        <p:spPr>
          <a:xfrm>
            <a:off x="7993231" y="403541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9" name="Straight Connector 618"/>
          <p:cNvCxnSpPr/>
          <p:nvPr/>
        </p:nvCxnSpPr>
        <p:spPr>
          <a:xfrm flipV="1">
            <a:off x="7758466" y="4525070"/>
            <a:ext cx="491783" cy="79933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618" idx="3"/>
            <a:endCxn id="617" idx="0"/>
          </p:cNvCxnSpPr>
          <p:nvPr/>
        </p:nvCxnSpPr>
        <p:spPr>
          <a:xfrm flipH="1">
            <a:off x="7576727" y="4453362"/>
            <a:ext cx="491783" cy="79933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" name="Oval 622"/>
          <p:cNvSpPr/>
          <p:nvPr/>
        </p:nvSpPr>
        <p:spPr>
          <a:xfrm>
            <a:off x="95449" y="3410146"/>
            <a:ext cx="5064502" cy="2270279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 rot="20697205">
            <a:off x="4832759" y="1874266"/>
            <a:ext cx="2350240" cy="2630294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Oval 624"/>
          <p:cNvSpPr/>
          <p:nvPr/>
        </p:nvSpPr>
        <p:spPr>
          <a:xfrm rot="2194906">
            <a:off x="7159864" y="3592378"/>
            <a:ext cx="1638052" cy="2630294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TextBox 632"/>
          <p:cNvSpPr txBox="1"/>
          <p:nvPr/>
        </p:nvSpPr>
        <p:spPr>
          <a:xfrm>
            <a:off x="546233" y="1764432"/>
            <a:ext cx="4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(Definition by example)</a:t>
            </a:r>
            <a:endParaRPr lang="en-US" sz="2400" b="1" dirty="0"/>
          </a:p>
        </p:txBody>
      </p:sp>
      <p:sp>
        <p:nvSpPr>
          <p:cNvPr id="634" name="TextBox 633"/>
          <p:cNvSpPr txBox="1"/>
          <p:nvPr/>
        </p:nvSpPr>
        <p:spPr>
          <a:xfrm>
            <a:off x="101717" y="6064946"/>
            <a:ext cx="682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Definition by definition: The SCCs are the equivalence classes under the “are mutually reachable” equivalence relation.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F188-FC87-F04B-98BD-C7EEC1C2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/>
      <p:bldP spid="6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016" y="209114"/>
            <a:ext cx="7886700" cy="1325563"/>
          </a:xfrm>
        </p:spPr>
        <p:txBody>
          <a:bodyPr/>
          <a:lstStyle/>
          <a:p>
            <a:r>
              <a:rPr lang="en-US" dirty="0"/>
              <a:t>Why do we </a:t>
            </a:r>
            <a:r>
              <a:rPr lang="en-US"/>
              <a:t>care </a:t>
            </a:r>
            <a:br>
              <a:rPr lang="en-US"/>
            </a:br>
            <a:r>
              <a:rPr lang="en-US"/>
              <a:t>about SCCs?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048549" y="827257"/>
            <a:ext cx="2623931" cy="682448"/>
            <a:chOff x="2409006" y="1949469"/>
            <a:chExt cx="2623931" cy="682448"/>
          </a:xfrm>
        </p:grpSpPr>
        <p:sp>
          <p:nvSpPr>
            <p:cNvPr id="4" name="Oval 3"/>
            <p:cNvSpPr/>
            <p:nvPr/>
          </p:nvSpPr>
          <p:spPr>
            <a:xfrm>
              <a:off x="2409006" y="1957456"/>
              <a:ext cx="2623931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stanford.edu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109478" y="3507818"/>
            <a:ext cx="2716695" cy="674461"/>
            <a:chOff x="4373217" y="4553521"/>
            <a:chExt cx="2716695" cy="674461"/>
          </a:xfrm>
        </p:grpSpPr>
        <p:sp>
          <p:nvSpPr>
            <p:cNvPr id="5" name="Oval 4"/>
            <p:cNvSpPr/>
            <p:nvPr/>
          </p:nvSpPr>
          <p:spPr>
            <a:xfrm>
              <a:off x="4373217" y="4553521"/>
              <a:ext cx="2716695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</a:t>
              </a:r>
              <a:r>
                <a:rPr lang="en-US" dirty="0" err="1">
                  <a:solidFill>
                    <a:schemeClr val="tx1"/>
                  </a:solidFill>
                </a:rPr>
                <a:t>berkeley.edu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87103" y="2058675"/>
            <a:ext cx="2780723" cy="674461"/>
            <a:chOff x="1791276" y="2771622"/>
            <a:chExt cx="2780723" cy="674461"/>
          </a:xfrm>
        </p:grpSpPr>
        <p:sp>
          <p:nvSpPr>
            <p:cNvPr id="6" name="Oval 5"/>
            <p:cNvSpPr/>
            <p:nvPr/>
          </p:nvSpPr>
          <p:spPr>
            <a:xfrm>
              <a:off x="1791276" y="2771622"/>
              <a:ext cx="2780723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  <a:r>
                <a:rPr lang="en-US" dirty="0" err="1">
                  <a:solidFill>
                    <a:schemeClr val="tx1"/>
                  </a:solidFill>
                </a:rPr>
                <a:t>wikipedia.org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3576905" y="4834669"/>
            <a:ext cx="3300590" cy="1208222"/>
            <a:chOff x="3789322" y="5555199"/>
            <a:chExt cx="3300590" cy="1208222"/>
          </a:xfrm>
        </p:grpSpPr>
        <p:sp>
          <p:nvSpPr>
            <p:cNvPr id="19" name="Oval 18"/>
            <p:cNvSpPr/>
            <p:nvPr/>
          </p:nvSpPr>
          <p:spPr>
            <a:xfrm>
              <a:off x="4287491" y="5555199"/>
              <a:ext cx="2802421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image  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search for “puppies”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322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360514" y="5877116"/>
            <a:ext cx="2802421" cy="886305"/>
            <a:chOff x="6100880" y="4456403"/>
            <a:chExt cx="2802421" cy="886305"/>
          </a:xfrm>
        </p:grpSpPr>
        <p:sp>
          <p:nvSpPr>
            <p:cNvPr id="20" name="Oval 19"/>
            <p:cNvSpPr/>
            <p:nvPr/>
          </p:nvSpPr>
          <p:spPr>
            <a:xfrm>
              <a:off x="6100880" y="4481642"/>
              <a:ext cx="2802421" cy="8421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terms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and conditions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29" name="Group 28"/>
          <p:cNvGrpSpPr/>
          <p:nvPr/>
        </p:nvGrpSpPr>
        <p:grpSpPr>
          <a:xfrm>
            <a:off x="253656" y="3805806"/>
            <a:ext cx="2327847" cy="747715"/>
            <a:chOff x="1714065" y="4234327"/>
            <a:chExt cx="2327847" cy="747715"/>
          </a:xfrm>
        </p:grpSpPr>
        <p:sp>
          <p:nvSpPr>
            <p:cNvPr id="28" name="Oval 27"/>
            <p:cNvSpPr/>
            <p:nvPr/>
          </p:nvSpPr>
          <p:spPr>
            <a:xfrm>
              <a:off x="1714065" y="4273570"/>
              <a:ext cx="2327847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4chan.org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1277" y="4234327"/>
              <a:ext cx="789586" cy="74771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5378" y="4834669"/>
            <a:ext cx="2348881" cy="720745"/>
            <a:chOff x="622263" y="4802118"/>
            <a:chExt cx="2348881" cy="720745"/>
          </a:xfrm>
        </p:grpSpPr>
        <p:sp>
          <p:nvSpPr>
            <p:cNvPr id="30" name="Oval 29"/>
            <p:cNvSpPr/>
            <p:nvPr/>
          </p:nvSpPr>
          <p:spPr>
            <a:xfrm>
              <a:off x="643297" y="4848402"/>
              <a:ext cx="2327847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reddit.com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63" y="4802118"/>
              <a:ext cx="960993" cy="720745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667721" y="1520840"/>
            <a:ext cx="305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Consider the internet: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46781" y="2011410"/>
            <a:ext cx="2651398" cy="768989"/>
            <a:chOff x="6251903" y="2066728"/>
            <a:chExt cx="2651398" cy="768989"/>
          </a:xfrm>
        </p:grpSpPr>
        <p:sp>
          <p:nvSpPr>
            <p:cNvPr id="7" name="Oval 6"/>
            <p:cNvSpPr/>
            <p:nvPr/>
          </p:nvSpPr>
          <p:spPr>
            <a:xfrm>
              <a:off x="6251903" y="2113993"/>
              <a:ext cx="2651398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r>
                <a:rPr lang="en-US" dirty="0" err="1">
                  <a:solidFill>
                    <a:schemeClr val="tx1"/>
                  </a:solidFill>
                </a:rPr>
                <a:t>nytimes.com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cxnSp>
        <p:nvCxnSpPr>
          <p:cNvPr id="37" name="Straight Connector 36"/>
          <p:cNvCxnSpPr>
            <a:stCxn id="4" idx="2"/>
            <a:endCxn id="6" idx="0"/>
          </p:cNvCxnSpPr>
          <p:nvPr/>
        </p:nvCxnSpPr>
        <p:spPr>
          <a:xfrm flipH="1">
            <a:off x="4077465" y="1172475"/>
            <a:ext cx="971084" cy="88620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6" idx="7"/>
          </p:cNvCxnSpPr>
          <p:nvPr/>
        </p:nvCxnSpPr>
        <p:spPr>
          <a:xfrm flipV="1">
            <a:off x="5060599" y="1466559"/>
            <a:ext cx="407226" cy="69088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0"/>
            <a:endCxn id="4" idx="5"/>
          </p:cNvCxnSpPr>
          <p:nvPr/>
        </p:nvCxnSpPr>
        <p:spPr>
          <a:xfrm flipH="1" flipV="1">
            <a:off x="7288214" y="1410932"/>
            <a:ext cx="384266" cy="6477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6"/>
            <a:endCxn id="7" idx="2"/>
          </p:cNvCxnSpPr>
          <p:nvPr/>
        </p:nvCxnSpPr>
        <p:spPr>
          <a:xfrm>
            <a:off x="5467826" y="2395906"/>
            <a:ext cx="878955" cy="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V="1">
            <a:off x="5467826" y="1517692"/>
            <a:ext cx="333127" cy="199012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683026" y="4519510"/>
            <a:ext cx="79513" cy="36144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16371" y="4519510"/>
            <a:ext cx="0" cy="3614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4"/>
            <a:endCxn id="19" idx="7"/>
          </p:cNvCxnSpPr>
          <p:nvPr/>
        </p:nvCxnSpPr>
        <p:spPr>
          <a:xfrm flipH="1">
            <a:off x="6467090" y="2733136"/>
            <a:ext cx="1205390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" idx="4"/>
            <a:endCxn id="19" idx="0"/>
          </p:cNvCxnSpPr>
          <p:nvPr/>
        </p:nvCxnSpPr>
        <p:spPr>
          <a:xfrm>
            <a:off x="5467826" y="4182279"/>
            <a:ext cx="8459" cy="65239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4"/>
          </p:cNvCxnSpPr>
          <p:nvPr/>
        </p:nvCxnSpPr>
        <p:spPr>
          <a:xfrm>
            <a:off x="4077465" y="2733136"/>
            <a:ext cx="814912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875054" y="1517692"/>
            <a:ext cx="252092" cy="339200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9" idx="6"/>
            <a:endCxn id="20" idx="0"/>
          </p:cNvCxnSpPr>
          <p:nvPr/>
        </p:nvCxnSpPr>
        <p:spPr>
          <a:xfrm>
            <a:off x="6877495" y="5408523"/>
            <a:ext cx="884230" cy="4938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6718852" y="5555414"/>
            <a:ext cx="569362" cy="3469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333" y="5728884"/>
            <a:ext cx="2502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Let’s ignore this corner of the internet for now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but everything today works fine if the graph is disconnected.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086037-FAF1-4F40-9032-67386A58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016" y="209114"/>
            <a:ext cx="7886700" cy="1325563"/>
          </a:xfrm>
        </p:spPr>
        <p:txBody>
          <a:bodyPr/>
          <a:lstStyle/>
          <a:p>
            <a:r>
              <a:rPr lang="en-US" dirty="0"/>
              <a:t>Why do we </a:t>
            </a:r>
            <a:r>
              <a:rPr lang="en-US"/>
              <a:t>care </a:t>
            </a:r>
            <a:br>
              <a:rPr lang="en-US"/>
            </a:br>
            <a:r>
              <a:rPr lang="en-US"/>
              <a:t>about SCCs?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048549" y="827257"/>
            <a:ext cx="2623931" cy="682448"/>
            <a:chOff x="2409006" y="1949469"/>
            <a:chExt cx="2623931" cy="682448"/>
          </a:xfrm>
        </p:grpSpPr>
        <p:sp>
          <p:nvSpPr>
            <p:cNvPr id="4" name="Oval 3"/>
            <p:cNvSpPr/>
            <p:nvPr/>
          </p:nvSpPr>
          <p:spPr>
            <a:xfrm>
              <a:off x="2409006" y="1957456"/>
              <a:ext cx="2623931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stanford.edu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109478" y="3507818"/>
            <a:ext cx="2716695" cy="674461"/>
            <a:chOff x="4373217" y="4553521"/>
            <a:chExt cx="2716695" cy="674461"/>
          </a:xfrm>
        </p:grpSpPr>
        <p:sp>
          <p:nvSpPr>
            <p:cNvPr id="5" name="Oval 4"/>
            <p:cNvSpPr/>
            <p:nvPr/>
          </p:nvSpPr>
          <p:spPr>
            <a:xfrm>
              <a:off x="4373217" y="4553521"/>
              <a:ext cx="2716695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</a:t>
              </a:r>
              <a:r>
                <a:rPr lang="en-US" dirty="0" err="1">
                  <a:solidFill>
                    <a:schemeClr val="tx1"/>
                  </a:solidFill>
                </a:rPr>
                <a:t>berkeley.edu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87103" y="2058675"/>
            <a:ext cx="2780723" cy="674461"/>
            <a:chOff x="1791276" y="2771622"/>
            <a:chExt cx="2780723" cy="674461"/>
          </a:xfrm>
        </p:grpSpPr>
        <p:sp>
          <p:nvSpPr>
            <p:cNvPr id="6" name="Oval 5"/>
            <p:cNvSpPr/>
            <p:nvPr/>
          </p:nvSpPr>
          <p:spPr>
            <a:xfrm>
              <a:off x="1791276" y="2771622"/>
              <a:ext cx="2780723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  <a:r>
                <a:rPr lang="en-US" dirty="0" err="1">
                  <a:solidFill>
                    <a:schemeClr val="tx1"/>
                  </a:solidFill>
                </a:rPr>
                <a:t>wikipedia.org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3576905" y="4834669"/>
            <a:ext cx="3300590" cy="1208222"/>
            <a:chOff x="3789322" y="5555199"/>
            <a:chExt cx="3300590" cy="1208222"/>
          </a:xfrm>
        </p:grpSpPr>
        <p:sp>
          <p:nvSpPr>
            <p:cNvPr id="19" name="Oval 18"/>
            <p:cNvSpPr/>
            <p:nvPr/>
          </p:nvSpPr>
          <p:spPr>
            <a:xfrm>
              <a:off x="4287491" y="5555199"/>
              <a:ext cx="2802421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image  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search for “puppies”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322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360514" y="5877116"/>
            <a:ext cx="2802421" cy="886305"/>
            <a:chOff x="6100880" y="4456403"/>
            <a:chExt cx="2802421" cy="886305"/>
          </a:xfrm>
        </p:grpSpPr>
        <p:sp>
          <p:nvSpPr>
            <p:cNvPr id="20" name="Oval 19"/>
            <p:cNvSpPr/>
            <p:nvPr/>
          </p:nvSpPr>
          <p:spPr>
            <a:xfrm>
              <a:off x="6100880" y="4481642"/>
              <a:ext cx="2802421" cy="8421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terms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and conditions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sp>
        <p:nvSpPr>
          <p:cNvPr id="34" name="TextBox 33"/>
          <p:cNvSpPr txBox="1"/>
          <p:nvPr/>
        </p:nvSpPr>
        <p:spPr>
          <a:xfrm>
            <a:off x="667721" y="1520840"/>
            <a:ext cx="305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Consider the internet: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46781" y="2011410"/>
            <a:ext cx="2651398" cy="768989"/>
            <a:chOff x="6251903" y="2066728"/>
            <a:chExt cx="2651398" cy="768989"/>
          </a:xfrm>
        </p:grpSpPr>
        <p:sp>
          <p:nvSpPr>
            <p:cNvPr id="7" name="Oval 6"/>
            <p:cNvSpPr/>
            <p:nvPr/>
          </p:nvSpPr>
          <p:spPr>
            <a:xfrm>
              <a:off x="6251903" y="2113993"/>
              <a:ext cx="2651398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r>
                <a:rPr lang="en-US" dirty="0" err="1">
                  <a:solidFill>
                    <a:schemeClr val="tx1"/>
                  </a:solidFill>
                </a:rPr>
                <a:t>nytimes.com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cxnSp>
        <p:nvCxnSpPr>
          <p:cNvPr id="37" name="Straight Connector 36"/>
          <p:cNvCxnSpPr>
            <a:stCxn id="4" idx="2"/>
            <a:endCxn id="6" idx="0"/>
          </p:cNvCxnSpPr>
          <p:nvPr/>
        </p:nvCxnSpPr>
        <p:spPr>
          <a:xfrm flipH="1">
            <a:off x="4077465" y="1172475"/>
            <a:ext cx="971084" cy="88620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6" idx="7"/>
          </p:cNvCxnSpPr>
          <p:nvPr/>
        </p:nvCxnSpPr>
        <p:spPr>
          <a:xfrm flipV="1">
            <a:off x="5060599" y="1466559"/>
            <a:ext cx="407226" cy="69088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0"/>
            <a:endCxn id="4" idx="5"/>
          </p:cNvCxnSpPr>
          <p:nvPr/>
        </p:nvCxnSpPr>
        <p:spPr>
          <a:xfrm flipH="1" flipV="1">
            <a:off x="7288214" y="1410932"/>
            <a:ext cx="384266" cy="6477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6"/>
            <a:endCxn id="7" idx="2"/>
          </p:cNvCxnSpPr>
          <p:nvPr/>
        </p:nvCxnSpPr>
        <p:spPr>
          <a:xfrm>
            <a:off x="5467826" y="2395906"/>
            <a:ext cx="878955" cy="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V="1">
            <a:off x="5467826" y="1517692"/>
            <a:ext cx="333127" cy="199012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4"/>
            <a:endCxn id="19" idx="7"/>
          </p:cNvCxnSpPr>
          <p:nvPr/>
        </p:nvCxnSpPr>
        <p:spPr>
          <a:xfrm flipH="1">
            <a:off x="6467090" y="2733136"/>
            <a:ext cx="1205390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" idx="4"/>
            <a:endCxn id="19" idx="0"/>
          </p:cNvCxnSpPr>
          <p:nvPr/>
        </p:nvCxnSpPr>
        <p:spPr>
          <a:xfrm>
            <a:off x="5467826" y="4182279"/>
            <a:ext cx="8459" cy="65239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4"/>
          </p:cNvCxnSpPr>
          <p:nvPr/>
        </p:nvCxnSpPr>
        <p:spPr>
          <a:xfrm>
            <a:off x="4077465" y="2733136"/>
            <a:ext cx="814912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875054" y="1517692"/>
            <a:ext cx="252092" cy="339200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9" idx="6"/>
            <a:endCxn id="20" idx="0"/>
          </p:cNvCxnSpPr>
          <p:nvPr/>
        </p:nvCxnSpPr>
        <p:spPr>
          <a:xfrm>
            <a:off x="6877495" y="5408523"/>
            <a:ext cx="884230" cy="4938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6718852" y="5555414"/>
            <a:ext cx="569362" cy="3469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2133342" y="229418"/>
            <a:ext cx="7062069" cy="3118670"/>
          </a:xfrm>
          <a:custGeom>
            <a:avLst/>
            <a:gdLst>
              <a:gd name="connsiteX0" fmla="*/ 5884223 w 7062069"/>
              <a:gd name="connsiteY0" fmla="*/ 168147 h 3118670"/>
              <a:gd name="connsiteX1" fmla="*/ 3936154 w 7062069"/>
              <a:gd name="connsiteY1" fmla="*/ 115139 h 3118670"/>
              <a:gd name="connsiteX2" fmla="*/ 1988084 w 7062069"/>
              <a:gd name="connsiteY2" fmla="*/ 963278 h 3118670"/>
              <a:gd name="connsiteX3" fmla="*/ 1232710 w 7062069"/>
              <a:gd name="connsiteY3" fmla="*/ 1519869 h 3118670"/>
              <a:gd name="connsiteX4" fmla="*/ 119528 w 7062069"/>
              <a:gd name="connsiteY4" fmla="*/ 1970443 h 3118670"/>
              <a:gd name="connsiteX5" fmla="*/ 146032 w 7062069"/>
              <a:gd name="connsiteY5" fmla="*/ 3017365 h 3118670"/>
              <a:gd name="connsiteX6" fmla="*/ 1139945 w 7062069"/>
              <a:gd name="connsiteY6" fmla="*/ 3070373 h 3118670"/>
              <a:gd name="connsiteX7" fmla="*/ 5128849 w 7062069"/>
              <a:gd name="connsiteY7" fmla="*/ 2951104 h 3118670"/>
              <a:gd name="connsiteX8" fmla="*/ 6785371 w 7062069"/>
              <a:gd name="connsiteY8" fmla="*/ 2818582 h 3118670"/>
              <a:gd name="connsiteX9" fmla="*/ 6970901 w 7062069"/>
              <a:gd name="connsiteY9" fmla="*/ 1586130 h 3118670"/>
              <a:gd name="connsiteX10" fmla="*/ 5884223 w 7062069"/>
              <a:gd name="connsiteY10" fmla="*/ 168147 h 311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62069" h="3118670">
                <a:moveTo>
                  <a:pt x="5884223" y="168147"/>
                </a:moveTo>
                <a:cubicBezTo>
                  <a:pt x="5378432" y="-77018"/>
                  <a:pt x="4585510" y="-17383"/>
                  <a:pt x="3936154" y="115139"/>
                </a:cubicBezTo>
                <a:cubicBezTo>
                  <a:pt x="3286798" y="247661"/>
                  <a:pt x="2438658" y="729156"/>
                  <a:pt x="1988084" y="963278"/>
                </a:cubicBezTo>
                <a:cubicBezTo>
                  <a:pt x="1537510" y="1197400"/>
                  <a:pt x="1544136" y="1352008"/>
                  <a:pt x="1232710" y="1519869"/>
                </a:cubicBezTo>
                <a:cubicBezTo>
                  <a:pt x="921284" y="1687730"/>
                  <a:pt x="300641" y="1720860"/>
                  <a:pt x="119528" y="1970443"/>
                </a:cubicBezTo>
                <a:cubicBezTo>
                  <a:pt x="-61585" y="2220026"/>
                  <a:pt x="-24038" y="2834043"/>
                  <a:pt x="146032" y="3017365"/>
                </a:cubicBezTo>
                <a:cubicBezTo>
                  <a:pt x="316102" y="3200687"/>
                  <a:pt x="309476" y="3081416"/>
                  <a:pt x="1139945" y="3070373"/>
                </a:cubicBezTo>
                <a:cubicBezTo>
                  <a:pt x="1970414" y="3059330"/>
                  <a:pt x="4187945" y="2993069"/>
                  <a:pt x="5128849" y="2951104"/>
                </a:cubicBezTo>
                <a:cubicBezTo>
                  <a:pt x="6069753" y="2909139"/>
                  <a:pt x="6478362" y="3046078"/>
                  <a:pt x="6785371" y="2818582"/>
                </a:cubicBezTo>
                <a:cubicBezTo>
                  <a:pt x="7092380" y="2591086"/>
                  <a:pt x="7127718" y="2030078"/>
                  <a:pt x="6970901" y="1586130"/>
                </a:cubicBezTo>
                <a:cubicBezTo>
                  <a:pt x="6814084" y="1142182"/>
                  <a:pt x="6390014" y="413312"/>
                  <a:pt x="5884223" y="168147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76905" y="3420169"/>
            <a:ext cx="3937078" cy="1165083"/>
          </a:xfrm>
          <a:prstGeom prst="ellipse">
            <a:avLst/>
          </a:prstGeom>
          <a:noFill/>
          <a:ln w="57150">
            <a:solidFill>
              <a:srgbClr val="CF6E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927894">
            <a:off x="3388571" y="4943907"/>
            <a:ext cx="6157037" cy="1825825"/>
          </a:xfrm>
          <a:prstGeom prst="ellipse">
            <a:avLst/>
          </a:prstGeom>
          <a:noFill/>
          <a:ln w="57150">
            <a:solidFill>
              <a:srgbClr val="CF6E6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F92F8-E085-5B46-A23E-1153BB0CE4C8}"/>
              </a:ext>
            </a:extLst>
          </p:cNvPr>
          <p:cNvSpPr/>
          <p:nvPr/>
        </p:nvSpPr>
        <p:spPr>
          <a:xfrm>
            <a:off x="169125" y="5381171"/>
            <a:ext cx="29970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(In real life, turns out there’s one “giant” SCC in the internet graph and then a bunch of tendrils.)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044CB36-E38D-FD40-B5FE-35B8B21C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04533" cy="1325563"/>
          </a:xfrm>
        </p:spPr>
        <p:txBody>
          <a:bodyPr>
            <a:normAutofit/>
          </a:bodyPr>
          <a:lstStyle/>
          <a:p>
            <a:r>
              <a:rPr lang="en-US" dirty="0"/>
              <a:t>Why do we care about SCCs?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38282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Strongly connected components tell you about </a:t>
                </a:r>
                <a:r>
                  <a:rPr lang="en-US" b="1" dirty="0"/>
                  <a:t>communities.</a:t>
                </a:r>
              </a:p>
              <a:p>
                <a:r>
                  <a:rPr lang="en-US" dirty="0"/>
                  <a:t>Lots of graph algorithms only make sense on SCCs.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 sometimes we want to find the SCCs as a first step.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E.g., algorithms for solving 2-SAT (you’re not expected to to know this).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∨¬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accent4"/>
                  </a:solidFill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E.g., economist who has to first break up his labor market data into SCCs in order to make sense of it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382828" cy="5032375"/>
              </a:xfrm>
              <a:blipFill>
                <a:blip r:embed="rId2"/>
                <a:stretch>
                  <a:fillRect l="-136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55383-E231-C24A-AAA6-3F7E00D9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SCCs?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370305"/>
          </a:xfrm>
        </p:spPr>
        <p:txBody>
          <a:bodyPr>
            <a:normAutofit/>
          </a:bodyPr>
          <a:lstStyle/>
          <a:p>
            <a:r>
              <a:rPr lang="en-US" dirty="0"/>
              <a:t>Consider all possible decompositions and check.</a:t>
            </a:r>
          </a:p>
          <a:p>
            <a:endParaRPr lang="en-US" dirty="0"/>
          </a:p>
          <a:p>
            <a:r>
              <a:rPr lang="en-US" dirty="0"/>
              <a:t>Something like…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Run DFS a bunch to find out which u’s and v’s belong in the same SCC.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Aggregate that information to figure out the SCCs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539" y="1444487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Try 1: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538" y="2519986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Try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C7876-8149-AE44-B6CA-97A30CE7D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512" y="4939747"/>
            <a:ext cx="3929449" cy="2131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A012EF-2DE2-314B-A0C7-4A14D1C18AD2}"/>
              </a:ext>
            </a:extLst>
          </p:cNvPr>
          <p:cNvSpPr/>
          <p:nvPr/>
        </p:nvSpPr>
        <p:spPr>
          <a:xfrm>
            <a:off x="1186068" y="4927942"/>
            <a:ext cx="4771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Come up with a straightforward way to use DFS to find SCCs.  What’s the running time? </a:t>
            </a:r>
          </a:p>
          <a:p>
            <a:pPr algn="ctr"/>
            <a:r>
              <a:rPr lang="en-US" dirty="0"/>
              <a:t> More than n</a:t>
            </a:r>
            <a:r>
              <a:rPr lang="en-US" baseline="30000" dirty="0"/>
              <a:t>2</a:t>
            </a:r>
            <a:r>
              <a:rPr lang="en-US" dirty="0"/>
              <a:t> or less than n</a:t>
            </a:r>
            <a:r>
              <a:rPr lang="en-US" baseline="30000" dirty="0"/>
              <a:t>2</a:t>
            </a:r>
            <a:r>
              <a:rPr lang="en-US" dirty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Think: 1-2 minutes.  </a:t>
            </a:r>
          </a:p>
          <a:p>
            <a:pPr algn="ctr"/>
            <a:r>
              <a:rPr lang="en-US" dirty="0" err="1"/>
              <a:t>Pair+Share</a:t>
            </a:r>
            <a:r>
              <a:rPr lang="en-US" dirty="0"/>
              <a:t>: (wait) 1 minute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D303-02C7-8540-A321-46A70782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BFS with an application: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Shortest path in unweighted graphs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</a:t>
            </a:r>
            <a:r>
              <a:rPr lang="en-US" b="1" dirty="0">
                <a:solidFill>
                  <a:schemeClr val="accent4"/>
                </a:solidFill>
              </a:rPr>
              <a:t>Note</a:t>
            </a:r>
            <a:r>
              <a:rPr lang="en-US" dirty="0">
                <a:solidFill>
                  <a:schemeClr val="accent4"/>
                </a:solidFill>
              </a:rPr>
              <a:t>: on the slides from last week there’s another application to testing bipartite-ness – we won’t get to that in lecture due to time constraints, but you might want to check out the slides if you are interested!)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more application of DFS: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Finding </a:t>
            </a:r>
          </a:p>
          <a:p>
            <a:pPr marL="457200" lvl="1" indent="0" algn="ctr">
              <a:buNone/>
            </a:pPr>
            <a:r>
              <a:rPr lang="en-US" sz="3600" b="1" dirty="0">
                <a:solidFill>
                  <a:schemeClr val="accent4"/>
                </a:solidFill>
              </a:rPr>
              <a:t>Strongly Connected Components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E3DB-EB74-2743-B536-D13D46FD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AB098D5-D30C-984F-97EB-2FDD06830218}"/>
              </a:ext>
            </a:extLst>
          </p:cNvPr>
          <p:cNvSpPr/>
          <p:nvPr/>
        </p:nvSpPr>
        <p:spPr>
          <a:xfrm rot="8434147">
            <a:off x="5560543" y="976184"/>
            <a:ext cx="1482811" cy="72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BD67F-05CD-1443-8381-398FAA7E7E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576" y="3762676"/>
            <a:ext cx="980323" cy="1320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7A933-DB86-9A43-B432-6157282E1F73}"/>
              </a:ext>
            </a:extLst>
          </p:cNvPr>
          <p:cNvSpPr txBox="1"/>
          <p:nvPr/>
        </p:nvSpPr>
        <p:spPr>
          <a:xfrm>
            <a:off x="5497766" y="3873364"/>
            <a:ext cx="269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Does DFS work for testing bipartite-ness?</a:t>
            </a:r>
          </a:p>
        </p:txBody>
      </p:sp>
    </p:spTree>
    <p:extLst>
      <p:ext uri="{BB962C8B-B14F-4D97-AF65-F5344CB8AC3E}">
        <p14:creationId xmlns:p14="http://schemas.microsoft.com/office/powerpoint/2010/main" val="7359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4E36-B3D1-6846-8452-76140AC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straightforward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C130-ED14-5846-A5CD-ABE02E99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878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SCCs = [ ]</a:t>
            </a:r>
          </a:p>
          <a:p>
            <a:r>
              <a:rPr lang="en-US" sz="2400" dirty="0"/>
              <a:t>For each u:</a:t>
            </a:r>
          </a:p>
          <a:p>
            <a:pPr lvl="1"/>
            <a:r>
              <a:rPr lang="en-US" dirty="0"/>
              <a:t>Run DFS from u</a:t>
            </a:r>
          </a:p>
          <a:p>
            <a:pPr lvl="1"/>
            <a:r>
              <a:rPr lang="en-US" dirty="0"/>
              <a:t>For each vertex v that u can reach:</a:t>
            </a:r>
          </a:p>
          <a:p>
            <a:pPr lvl="2"/>
            <a:r>
              <a:rPr lang="en-US" sz="2400" dirty="0"/>
              <a:t>If v is in an SCC we’ve already found:</a:t>
            </a:r>
          </a:p>
          <a:p>
            <a:pPr lvl="3"/>
            <a:r>
              <a:rPr lang="en-US" sz="2200" dirty="0"/>
              <a:t>Run DFS from v to see if you can reach u</a:t>
            </a:r>
          </a:p>
          <a:p>
            <a:pPr lvl="3"/>
            <a:r>
              <a:rPr lang="en-US" sz="2200" dirty="0"/>
              <a:t>If so, add u to v’s SCC</a:t>
            </a:r>
          </a:p>
          <a:p>
            <a:pPr lvl="3"/>
            <a:r>
              <a:rPr lang="en-US" sz="2200" dirty="0"/>
              <a:t>Break</a:t>
            </a:r>
          </a:p>
          <a:p>
            <a:pPr lvl="1"/>
            <a:r>
              <a:rPr lang="en-US" dirty="0"/>
              <a:t>If we didn’t break, create a new SCC which just contains 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23BEE-66B4-5A4C-8340-E2D8D667BE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824" y="1346886"/>
            <a:ext cx="1468141" cy="1754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11D66-8E17-4C44-8331-53288991636F}"/>
              </a:ext>
            </a:extLst>
          </p:cNvPr>
          <p:cNvSpPr/>
          <p:nvPr/>
        </p:nvSpPr>
        <p:spPr>
          <a:xfrm>
            <a:off x="5029200" y="1487100"/>
            <a:ext cx="2594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This will not be our final solution so don’t worry too much about it…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2D884F-2196-5045-BB74-56C357E80399}"/>
                  </a:ext>
                </a:extLst>
              </p:cNvPr>
              <p:cNvSpPr txBox="1"/>
              <p:nvPr/>
            </p:nvSpPr>
            <p:spPr>
              <a:xfrm>
                <a:off x="191530" y="5857103"/>
                <a:ext cx="71236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CF6E6C"/>
                    </a:solidFill>
                  </a:rPr>
                  <a:t>Running time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F6E6C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F6E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CF6E6C"/>
                    </a:solidFill>
                  </a:rPr>
                  <a:t>, no matter how smart you are about implementing the rest of it…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2D884F-2196-5045-BB74-56C357E80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0" y="5857103"/>
                <a:ext cx="7123670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FE7569-C1D1-8245-A621-5626CC8D41AC}"/>
              </a:ext>
            </a:extLst>
          </p:cNvPr>
          <p:cNvCxnSpPr/>
          <p:nvPr/>
        </p:nvCxnSpPr>
        <p:spPr>
          <a:xfrm flipV="1">
            <a:off x="852616" y="2644346"/>
            <a:ext cx="135925" cy="3212757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63884-4076-0F49-A05B-29467E7E822D}"/>
              </a:ext>
            </a:extLst>
          </p:cNvPr>
          <p:cNvCxnSpPr>
            <a:cxnSpLocks/>
          </p:cNvCxnSpPr>
          <p:nvPr/>
        </p:nvCxnSpPr>
        <p:spPr>
          <a:xfrm flipV="1">
            <a:off x="920578" y="3447536"/>
            <a:ext cx="512806" cy="2409567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320D2-3041-EB49-A76A-9C892EA5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8CDE-84B4-F54A-A8BE-DE5F7F6E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9FAC-BE77-3D4E-A004-BDBF4386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71216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We will see how to find strongly connected components in time O(</a:t>
            </a:r>
            <a:r>
              <a:rPr lang="en-US" sz="3200" dirty="0" err="1"/>
              <a:t>n+m</a:t>
            </a:r>
            <a:r>
              <a:rPr lang="en-US" sz="3200" dirty="0"/>
              <a:t>)</a:t>
            </a:r>
          </a:p>
          <a:p>
            <a:r>
              <a:rPr lang="en-US" sz="3200" dirty="0">
                <a:solidFill>
                  <a:srgbClr val="CF6E6C"/>
                </a:solidFill>
              </a:rPr>
              <a:t>!!!!!</a:t>
            </a:r>
          </a:p>
          <a:p>
            <a:r>
              <a:rPr lang="en-US" sz="3200" dirty="0"/>
              <a:t>This is called </a:t>
            </a:r>
            <a:r>
              <a:rPr lang="en-US" sz="3200" dirty="0" err="1"/>
              <a:t>Kosaraju’s</a:t>
            </a:r>
            <a:r>
              <a:rPr lang="en-US" sz="3200" dirty="0"/>
              <a:t>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90743-A239-DD44-A529-ABE28B85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EFBB-96E5-3143-B614-09D84336A4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907" y="4144617"/>
            <a:ext cx="1592186" cy="20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DFS starting at 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will identify SCCs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know where to start DFS?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wouldn’t have found the SCCs if we started from 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6817F-8CC6-114C-A47B-97E5E5A5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9F52F4-4757-8E48-9B2C-1E8F3B0ADB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0" y="2219894"/>
            <a:ext cx="4826000" cy="24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35936"/>
            <a:ext cx="8515350" cy="4813714"/>
          </a:xfrm>
        </p:spPr>
        <p:txBody>
          <a:bodyPr>
            <a:normAutofit/>
          </a:bodyPr>
          <a:lstStyle/>
          <a:p>
            <a:r>
              <a:rPr lang="en-US" dirty="0"/>
              <a:t>Do DFS to create a DFS forest.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Choose starting vertices in any order.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finishing times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Reverse all the edges in the graph.</a:t>
            </a:r>
          </a:p>
          <a:p>
            <a:r>
              <a:rPr lang="en-US" dirty="0"/>
              <a:t>Do DFS again to create </a:t>
            </a:r>
            <a:r>
              <a:rPr lang="en-US" b="1" dirty="0">
                <a:solidFill>
                  <a:schemeClr val="accent2"/>
                </a:solidFill>
              </a:rPr>
              <a:t>another 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time, order the nodes in the reverse order of the finishing times that they had from the first DFS run.</a:t>
            </a:r>
          </a:p>
          <a:p>
            <a:r>
              <a:rPr lang="en-US" dirty="0"/>
              <a:t>The SCCs are the different trees in the </a:t>
            </a:r>
            <a:r>
              <a:rPr lang="en-US" b="1" dirty="0">
                <a:solidFill>
                  <a:schemeClr val="accent2"/>
                </a:solidFill>
              </a:rPr>
              <a:t>second DFS forest.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008" y="1468541"/>
            <a:ext cx="2862470" cy="2146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1229024"/>
            <a:ext cx="447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Running time: O(n + 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ED39B-8FFF-3E4C-916A-1870BD05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789" y="5659214"/>
            <a:ext cx="7886700" cy="1325563"/>
          </a:xfrm>
        </p:spPr>
        <p:txBody>
          <a:bodyPr/>
          <a:lstStyle/>
          <a:p>
            <a:r>
              <a:rPr lang="en-US" dirty="0"/>
              <a:t>But let’s break that down a bit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039" y="1028989"/>
            <a:ext cx="6567280" cy="670899"/>
          </a:xfrm>
        </p:spPr>
        <p:txBody>
          <a:bodyPr>
            <a:normAutofit/>
          </a:bodyPr>
          <a:lstStyle/>
          <a:p>
            <a:r>
              <a:rPr lang="en-US" sz="2000" dirty="0"/>
              <a:t>(See Python notebook)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457"/>
            <a:ext cx="9144000" cy="415412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3729" y="138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Look, it works!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DAC9E-5E73-D14F-BFE3-755795EC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944AF-8851-0140-9F0D-87DEDB30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DE4E6-2250-1D44-97DC-612BEB39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8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F8D1-E65D-ED4B-BA0D-BC0D5B35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23657">
            <a:off x="5272287" y="22805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C4D-1750-CD4E-8E7F-1C2A86BE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6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429" y="711265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154FA-887D-0F45-9BCA-EDC752C2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224" y="4270578"/>
            <a:ext cx="3521708" cy="2445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explore a graph?</a:t>
            </a:r>
          </a:p>
        </p:txBody>
      </p:sp>
      <p:sp>
        <p:nvSpPr>
          <p:cNvPr id="10" name="Oval 9"/>
          <p:cNvSpPr/>
          <p:nvPr/>
        </p:nvSpPr>
        <p:spPr>
          <a:xfrm>
            <a:off x="4030910" y="2668971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H="1" flipV="1">
            <a:off x="2767239" y="2295862"/>
            <a:ext cx="1556253" cy="37310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</p:cNvCxnSpPr>
          <p:nvPr/>
        </p:nvCxnSpPr>
        <p:spPr>
          <a:xfrm flipH="1">
            <a:off x="3621741" y="3233555"/>
            <a:ext cx="701751" cy="121293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0" idx="6"/>
          </p:cNvCxnSpPr>
          <p:nvPr/>
        </p:nvCxnSpPr>
        <p:spPr>
          <a:xfrm flipH="1" flipV="1">
            <a:off x="4616074" y="2951263"/>
            <a:ext cx="1533010" cy="496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0711" y="1361946"/>
            <a:ext cx="468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we can fly</a:t>
            </a:r>
          </a:p>
        </p:txBody>
      </p:sp>
      <p:sp>
        <p:nvSpPr>
          <p:cNvPr id="59" name="Oval 58"/>
          <p:cNvSpPr/>
          <p:nvPr/>
        </p:nvSpPr>
        <p:spPr>
          <a:xfrm>
            <a:off x="3329159" y="4446494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6139370" y="271860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2182075" y="1972981"/>
            <a:ext cx="585164" cy="5645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stCxn id="60" idx="3"/>
            <a:endCxn id="59" idx="6"/>
          </p:cNvCxnSpPr>
          <p:nvPr/>
        </p:nvCxnSpPr>
        <p:spPr>
          <a:xfrm flipH="1">
            <a:off x="3914323" y="3200504"/>
            <a:ext cx="2310742" cy="152828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3"/>
          </p:cNvCxnSpPr>
          <p:nvPr/>
        </p:nvCxnSpPr>
        <p:spPr>
          <a:xfrm flipH="1">
            <a:off x="1682606" y="2454884"/>
            <a:ext cx="585164" cy="138514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372094" y="3832637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/>
          <p:cNvCxnSpPr>
            <a:endCxn id="72" idx="0"/>
          </p:cNvCxnSpPr>
          <p:nvPr/>
        </p:nvCxnSpPr>
        <p:spPr>
          <a:xfrm>
            <a:off x="6478582" y="3242649"/>
            <a:ext cx="75447" cy="83801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261447" y="4080661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>
            <a:stCxn id="59" idx="6"/>
            <a:endCxn id="72" idx="2"/>
          </p:cNvCxnSpPr>
          <p:nvPr/>
        </p:nvCxnSpPr>
        <p:spPr>
          <a:xfrm flipV="1">
            <a:off x="3914323" y="4362953"/>
            <a:ext cx="2347124" cy="36583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798360" y="162253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7" name="Straight Connector 76"/>
          <p:cNvCxnSpPr>
            <a:stCxn id="60" idx="0"/>
            <a:endCxn id="76" idx="4"/>
          </p:cNvCxnSpPr>
          <p:nvPr/>
        </p:nvCxnSpPr>
        <p:spPr>
          <a:xfrm flipH="1" flipV="1">
            <a:off x="6090942" y="2187122"/>
            <a:ext cx="341010" cy="53147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9" idx="0"/>
            <a:endCxn id="61" idx="6"/>
          </p:cNvCxnSpPr>
          <p:nvPr/>
        </p:nvCxnSpPr>
        <p:spPr>
          <a:xfrm flipH="1" flipV="1">
            <a:off x="2767239" y="2255273"/>
            <a:ext cx="854502" cy="219122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666382" y="5924637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/>
          <p:cNvCxnSpPr>
            <a:stCxn id="69" idx="4"/>
            <a:endCxn id="83" idx="0"/>
          </p:cNvCxnSpPr>
          <p:nvPr/>
        </p:nvCxnSpPr>
        <p:spPr>
          <a:xfrm flipH="1">
            <a:off x="958964" y="4397221"/>
            <a:ext cx="705712" cy="15274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8222768" y="3557732"/>
            <a:ext cx="585164" cy="56458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Connector 87"/>
          <p:cNvCxnSpPr>
            <a:stCxn id="87" idx="3"/>
            <a:endCxn id="72" idx="6"/>
          </p:cNvCxnSpPr>
          <p:nvPr/>
        </p:nvCxnSpPr>
        <p:spPr>
          <a:xfrm flipH="1">
            <a:off x="6846611" y="4039635"/>
            <a:ext cx="1461852" cy="32331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920" y="1768491"/>
            <a:ext cx="721144" cy="10227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27514-8DB4-D541-8FD2-D9B77933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836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360" y="291279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2C904-03CE-A94F-8F9B-9C9028A6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88" y="4612052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E203-D016-504F-B69D-5045BC6F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89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88" y="4612052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7C2C-F557-3244-A127-A105EE52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50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762" y="291279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59919-00EA-8940-A12E-277A4091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4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298" y="697816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5553-74EF-B143-8E29-F53855F2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5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858" y="2055903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86486-8FD1-EC48-B857-FA5BCD6D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72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98" y="207410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ABA1A-08A9-9C4C-82A6-59A447B3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7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CF6E6C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16" y="708477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6F19B-D0F9-FD42-B93B-1BC7D55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85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39F26-F2EC-0D47-82D6-8279D6EB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8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accent5"/>
                </a:solidFill>
              </a:rPr>
              <a:t>     Repeat until done.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6A09B-96FD-9846-B222-0EAA9524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A34BC-AAFC-9E42-BBAB-2FDD6C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9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accent5"/>
                </a:solidFill>
              </a:rPr>
              <a:t>     Repeat until done.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897" y="2566022"/>
            <a:ext cx="710634" cy="10920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BB8CA-F12E-1046-923F-2C45F9D3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7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/>
              <a:t>Reverse all the edges.  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B328A-22C3-B249-AD53-04E63584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3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/>
              <a:t>Reverse all the edges.  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815A8-DFA5-E74E-9639-D6B882F1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8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39C64-C4DA-6B4C-90ED-347DBE29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14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accent6"/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2EF55-31C5-2B4E-BAD1-0F0F8EC8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0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accent1"/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C81F-F33D-2248-B9C4-62B7D48E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03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ECDB5-D947-C942-8F7F-19E18AE9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8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342396" y="91931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5CFF0-2FAA-CA4B-A8F9-3F4AB639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620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599">
            <a:off x="7926771" y="2170573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EC824-3B51-2348-83C1-1C715C4C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88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CE7575-A858-2B4A-B2C9-7815DDE333A5}"/>
              </a:ext>
            </a:extLst>
          </p:cNvPr>
          <p:cNvSpPr txBox="1"/>
          <p:nvPr/>
        </p:nvSpPr>
        <p:spPr>
          <a:xfrm>
            <a:off x="4932661" y="6272147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14260361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3606515" y="791705"/>
            <a:ext cx="652371" cy="925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9F8C-04F5-C942-AFF6-483776A3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37089-899B-314B-B22F-F9D94959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8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3606515" y="791705"/>
            <a:ext cx="652371" cy="9251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FB68E-9984-2841-8C89-B20EBE1B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664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2926">
            <a:off x="7683716" y="2072533"/>
            <a:ext cx="652371" cy="9251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F3DFC-DED6-8D40-9764-629CF769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728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5446708" y="49935"/>
            <a:ext cx="652371" cy="9251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03F65-E8F1-B746-AE19-84C03471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01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5446708" y="4993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93093-764A-B24B-A952-8D54BD40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93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C99620-490A-C34D-AD11-E37A70B06460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7972707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BD2C6-7CC1-104B-BB97-1DF913FF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94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74B9A5-DFD9-924F-9FB8-3F57B91AFB6A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621625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464774" y="2965985"/>
            <a:ext cx="652371" cy="92518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62" name="Oval 61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65" name="Group 64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7" name="Oval 6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9" name="Group 68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70" name="Oval 69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94EEC-AE25-1B4D-B57D-4E2C3226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EAE851-2683-9C45-BF45-D62F0CE861E5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380233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466721" y="4825480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F4A94-5FD1-4D46-BEDF-2B85974F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96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583F1-8CBC-8B41-97B2-95AB9909844D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18185174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rgbClr val="CF6E6C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466721" y="4825480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A4C74-6FA0-894B-8C65-B4208E1A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97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70A9B7-EEED-714E-A069-D4F5D1957C75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834912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530388" y="296598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6FEEA-5B88-9640-8AB0-684D2EC5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98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0D3B03-B38B-0B49-B8AC-630461FACFEA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7245406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CF6E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is one DFS tree in the DFS forest!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Here’s another DFS </a:t>
            </a:r>
            <a:r>
              <a:rPr lang="en-US" dirty="0">
                <a:solidFill>
                  <a:srgbClr val="CF6E6C"/>
                </a:solidFill>
              </a:rPr>
              <a:t>tree in the DFS forest!</a:t>
            </a:r>
          </a:p>
        </p:txBody>
      </p:sp>
      <p:sp>
        <p:nvSpPr>
          <p:cNvPr id="49" name="TextBox 48"/>
          <p:cNvSpPr txBox="1"/>
          <p:nvPr/>
        </p:nvSpPr>
        <p:spPr>
          <a:xfrm rot="18986036">
            <a:off x="2364027" y="5057397"/>
            <a:ext cx="21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F6E6C"/>
                </a:solidFill>
              </a:rPr>
              <a:t>The last DFS tree!</a:t>
            </a:r>
            <a:endParaRPr lang="en-US" dirty="0">
              <a:solidFill>
                <a:srgbClr val="CF6E6C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5" name="Group 54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6" name="Oval 5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9" name="Group 5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0" name="Oval 5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4" name="Oval 6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530388" y="296598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0CDEF-799F-FA47-AD49-1A73BBD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99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0E5DA4-72EC-994E-9E9A-C4C7C41082B0}"/>
              </a:ext>
            </a:extLst>
          </p:cNvPr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</p:spTree>
    <p:extLst>
      <p:ext uri="{BB962C8B-B14F-4D97-AF65-F5344CB8AC3E}">
        <p14:creationId xmlns:p14="http://schemas.microsoft.com/office/powerpoint/2010/main" val="112259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6878</TotalTime>
  <Words>7159</Words>
  <Application>Microsoft Macintosh PowerPoint</Application>
  <PresentationFormat>On-screen Show (4:3)</PresentationFormat>
  <Paragraphs>1684</Paragraphs>
  <Slides>125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5" baseType="lpstr">
      <vt:lpstr>Abadi MT Condensed Extra Bold</vt:lpstr>
      <vt:lpstr>Arial</vt:lpstr>
      <vt:lpstr>Calibri</vt:lpstr>
      <vt:lpstr>Calibri Light</vt:lpstr>
      <vt:lpstr>Cambria Math</vt:lpstr>
      <vt:lpstr>Comic Sans MS</vt:lpstr>
      <vt:lpstr>Courier</vt:lpstr>
      <vt:lpstr>Phosphate Inline</vt:lpstr>
      <vt:lpstr>Stencil</vt:lpstr>
      <vt:lpstr>Office Theme</vt:lpstr>
      <vt:lpstr>Lecture 10</vt:lpstr>
      <vt:lpstr>Announcements</vt:lpstr>
      <vt:lpstr>In my inbox this morning …</vt:lpstr>
      <vt:lpstr>PowerPoint Presentation</vt:lpstr>
      <vt:lpstr>Last time</vt:lpstr>
      <vt:lpstr>Today</vt:lpstr>
      <vt:lpstr>How do we explore a graph?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pseudocode</vt:lpstr>
      <vt:lpstr>BFS also finds all the nodes reachable from the starting point</vt:lpstr>
      <vt:lpstr>Running time and extension to directed graphs</vt:lpstr>
      <vt:lpstr>Why is it called breadth-first?</vt:lpstr>
      <vt:lpstr>Pre-lecture exercise</vt:lpstr>
      <vt:lpstr>An example with distance 3</vt:lpstr>
      <vt:lpstr>Application of BFS: shortest path</vt:lpstr>
      <vt:lpstr>Application of BFS: shortest path</vt:lpstr>
      <vt:lpstr>To find the distance between w and all other vertices v</vt:lpstr>
      <vt:lpstr>Why do the vertices in Li have distance i from v?</vt:lpstr>
      <vt:lpstr>What have we learned?</vt:lpstr>
      <vt:lpstr>Today</vt:lpstr>
      <vt:lpstr>Recall: DFS It’s how you’d explore a labyrinth with chalk and a piece of string.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 implicitly creates a tree on everything you can reach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Recall: </vt:lpstr>
      <vt:lpstr>Enough of review</vt:lpstr>
      <vt:lpstr>Strongly connected components</vt:lpstr>
      <vt:lpstr>We can decompose a graph into  strongly connected components (SCCs)</vt:lpstr>
      <vt:lpstr>Why do we care  about SCCs?</vt:lpstr>
      <vt:lpstr>Why do we care  about SCCs?</vt:lpstr>
      <vt:lpstr>Why do we care about SCCs?</vt:lpstr>
      <vt:lpstr>How to find SCCs?</vt:lpstr>
      <vt:lpstr>One straightforward solution</vt:lpstr>
      <vt:lpstr>Today</vt:lpstr>
      <vt:lpstr>Pre-Lecture exercise</vt:lpstr>
      <vt:lpstr>Algorithm</vt:lpstr>
      <vt:lpstr>But let’s break that down a bit…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One question</vt:lpstr>
      <vt:lpstr>The SCC graph</vt:lpstr>
      <vt:lpstr>The SCC graph</vt:lpstr>
      <vt:lpstr>Starting and finishing times in a SCC</vt:lpstr>
      <vt:lpstr>Our SCC DAG with start and finish times</vt:lpstr>
      <vt:lpstr>PowerPoint Presentation</vt:lpstr>
      <vt:lpstr>Main idea</vt:lpstr>
      <vt:lpstr>Let’s make this idea formal.</vt:lpstr>
      <vt:lpstr>Recall</vt:lpstr>
      <vt:lpstr>As we saw last time…</vt:lpstr>
      <vt:lpstr>Same thing, in the SCC DAG.</vt:lpstr>
      <vt:lpstr>Let’s call it Lemma 2  </vt:lpstr>
      <vt:lpstr>Proof idea</vt:lpstr>
      <vt:lpstr>Proof idea</vt:lpstr>
      <vt:lpstr>Proof idea</vt:lpstr>
      <vt:lpstr>Proof idea</vt:lpstr>
      <vt:lpstr>This establishes:  Lemma 2  </vt:lpstr>
      <vt:lpstr>This establishes:  Corollary 1</vt:lpstr>
      <vt:lpstr>Now we see why  this finds SCCs.</vt:lpstr>
      <vt:lpstr>Formally, we prove it by induction</vt:lpstr>
      <vt:lpstr>Inductive step [drawing on board to supplement]</vt:lpstr>
      <vt:lpstr>Formally, we prove it by induction</vt:lpstr>
      <vt:lpstr>Punchline:  we can find SCCs in time O(n + m)</vt:lpstr>
      <vt:lpstr>Recap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</dc:title>
  <dc:creator>Mary Katherine Wootters</dc:creator>
  <cp:lastModifiedBy>Moses Samson Charikar</cp:lastModifiedBy>
  <cp:revision>132</cp:revision>
  <cp:lastPrinted>2020-02-10T06:55:52Z</cp:lastPrinted>
  <dcterms:created xsi:type="dcterms:W3CDTF">2017-05-02T23:09:35Z</dcterms:created>
  <dcterms:modified xsi:type="dcterms:W3CDTF">2022-02-07T17:21:05Z</dcterms:modified>
</cp:coreProperties>
</file>